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04" r:id="rId2"/>
    <p:sldId id="357" r:id="rId3"/>
    <p:sldId id="318" r:id="rId4"/>
    <p:sldId id="355" r:id="rId5"/>
    <p:sldId id="369" r:id="rId6"/>
    <p:sldId id="360" r:id="rId7"/>
    <p:sldId id="380" r:id="rId8"/>
    <p:sldId id="324" r:id="rId9"/>
    <p:sldId id="370" r:id="rId10"/>
    <p:sldId id="328" r:id="rId11"/>
    <p:sldId id="362" r:id="rId12"/>
    <p:sldId id="349" r:id="rId13"/>
    <p:sldId id="361" r:id="rId14"/>
    <p:sldId id="329" r:id="rId15"/>
    <p:sldId id="358" r:id="rId16"/>
    <p:sldId id="330" r:id="rId17"/>
    <p:sldId id="343" r:id="rId18"/>
    <p:sldId id="344" r:id="rId19"/>
    <p:sldId id="359" r:id="rId20"/>
    <p:sldId id="350" r:id="rId21"/>
    <p:sldId id="351" r:id="rId22"/>
    <p:sldId id="363" r:id="rId23"/>
    <p:sldId id="372" r:id="rId24"/>
    <p:sldId id="364" r:id="rId25"/>
    <p:sldId id="378" r:id="rId26"/>
    <p:sldId id="379" r:id="rId27"/>
    <p:sldId id="352" r:id="rId28"/>
    <p:sldId id="371" r:id="rId29"/>
    <p:sldId id="373" r:id="rId30"/>
    <p:sldId id="374" r:id="rId31"/>
    <p:sldId id="375" r:id="rId32"/>
    <p:sldId id="377" r:id="rId33"/>
    <p:sldId id="376" r:id="rId34"/>
    <p:sldId id="365" r:id="rId35"/>
    <p:sldId id="366" r:id="rId36"/>
    <p:sldId id="367" r:id="rId37"/>
    <p:sldId id="368" r:id="rId38"/>
    <p:sldId id="332" r:id="rId39"/>
    <p:sldId id="335" r:id="rId40"/>
    <p:sldId id="333" r:id="rId41"/>
    <p:sldId id="336" r:id="rId42"/>
    <p:sldId id="337" r:id="rId43"/>
    <p:sldId id="334" r:id="rId44"/>
    <p:sldId id="339" r:id="rId45"/>
    <p:sldId id="342" r:id="rId46"/>
    <p:sldId id="341" r:id="rId47"/>
    <p:sldId id="331" r:id="rId48"/>
    <p:sldId id="317" r:id="rId49"/>
    <p:sldId id="353" r:id="rId50"/>
    <p:sldId id="292" r:id="rId51"/>
    <p:sldId id="345" r:id="rId52"/>
    <p:sldId id="346" r:id="rId53"/>
    <p:sldId id="347" r:id="rId54"/>
    <p:sldId id="348" r:id="rId55"/>
    <p:sldId id="354" r:id="rId56"/>
    <p:sldId id="316" r:id="rId57"/>
    <p:sldId id="315" r:id="rId58"/>
  </p:sldIdLst>
  <p:sldSz cx="12795250" cy="7783513"/>
  <p:notesSz cx="7010400" cy="9296400"/>
  <p:defaultTextStyle>
    <a:defPPr>
      <a:defRPr lang="es-MX"/>
    </a:defPPr>
    <a:lvl1pPr marL="0" algn="l" defTabSz="1091499" rtl="0" eaLnBrk="1" latinLnBrk="0" hangingPunct="1">
      <a:defRPr sz="2200" kern="1200">
        <a:solidFill>
          <a:schemeClr val="tx1"/>
        </a:solidFill>
        <a:latin typeface="+mn-lt"/>
        <a:ea typeface="+mn-ea"/>
        <a:cs typeface="+mn-cs"/>
      </a:defRPr>
    </a:lvl1pPr>
    <a:lvl2pPr marL="545749" algn="l" defTabSz="1091499" rtl="0" eaLnBrk="1" latinLnBrk="0" hangingPunct="1">
      <a:defRPr sz="2200" kern="1200">
        <a:solidFill>
          <a:schemeClr val="tx1"/>
        </a:solidFill>
        <a:latin typeface="+mn-lt"/>
        <a:ea typeface="+mn-ea"/>
        <a:cs typeface="+mn-cs"/>
      </a:defRPr>
    </a:lvl2pPr>
    <a:lvl3pPr marL="1091499" algn="l" defTabSz="1091499" rtl="0" eaLnBrk="1" latinLnBrk="0" hangingPunct="1">
      <a:defRPr sz="2200" kern="1200">
        <a:solidFill>
          <a:schemeClr val="tx1"/>
        </a:solidFill>
        <a:latin typeface="+mn-lt"/>
        <a:ea typeface="+mn-ea"/>
        <a:cs typeface="+mn-cs"/>
      </a:defRPr>
    </a:lvl3pPr>
    <a:lvl4pPr marL="1637247" algn="l" defTabSz="1091499" rtl="0" eaLnBrk="1" latinLnBrk="0" hangingPunct="1">
      <a:defRPr sz="2200" kern="1200">
        <a:solidFill>
          <a:schemeClr val="tx1"/>
        </a:solidFill>
        <a:latin typeface="+mn-lt"/>
        <a:ea typeface="+mn-ea"/>
        <a:cs typeface="+mn-cs"/>
      </a:defRPr>
    </a:lvl4pPr>
    <a:lvl5pPr marL="2182998" algn="l" defTabSz="1091499" rtl="0" eaLnBrk="1" latinLnBrk="0" hangingPunct="1">
      <a:defRPr sz="2200" kern="1200">
        <a:solidFill>
          <a:schemeClr val="tx1"/>
        </a:solidFill>
        <a:latin typeface="+mn-lt"/>
        <a:ea typeface="+mn-ea"/>
        <a:cs typeface="+mn-cs"/>
      </a:defRPr>
    </a:lvl5pPr>
    <a:lvl6pPr marL="2728747" algn="l" defTabSz="1091499" rtl="0" eaLnBrk="1" latinLnBrk="0" hangingPunct="1">
      <a:defRPr sz="2200" kern="1200">
        <a:solidFill>
          <a:schemeClr val="tx1"/>
        </a:solidFill>
        <a:latin typeface="+mn-lt"/>
        <a:ea typeface="+mn-ea"/>
        <a:cs typeface="+mn-cs"/>
      </a:defRPr>
    </a:lvl6pPr>
    <a:lvl7pPr marL="3274497" algn="l" defTabSz="1091499" rtl="0" eaLnBrk="1" latinLnBrk="0" hangingPunct="1">
      <a:defRPr sz="2200" kern="1200">
        <a:solidFill>
          <a:schemeClr val="tx1"/>
        </a:solidFill>
        <a:latin typeface="+mn-lt"/>
        <a:ea typeface="+mn-ea"/>
        <a:cs typeface="+mn-cs"/>
      </a:defRPr>
    </a:lvl7pPr>
    <a:lvl8pPr marL="3820245" algn="l" defTabSz="1091499" rtl="0" eaLnBrk="1" latinLnBrk="0" hangingPunct="1">
      <a:defRPr sz="2200" kern="1200">
        <a:solidFill>
          <a:schemeClr val="tx1"/>
        </a:solidFill>
        <a:latin typeface="+mn-lt"/>
        <a:ea typeface="+mn-ea"/>
        <a:cs typeface="+mn-cs"/>
      </a:defRPr>
    </a:lvl8pPr>
    <a:lvl9pPr marL="4365995" algn="l" defTabSz="1091499"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52">
          <p15:clr>
            <a:srgbClr val="A4A3A4"/>
          </p15:clr>
        </p15:guide>
        <p15:guide id="2" pos="40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449"/>
    <a:srgbClr val="FFFFCC"/>
    <a:srgbClr val="FFD695"/>
    <a:srgbClr val="63BE7B"/>
    <a:srgbClr val="585C5C"/>
    <a:srgbClr val="FFBBBB"/>
    <a:srgbClr val="C9C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14" y="-462"/>
      </p:cViewPr>
      <p:guideLst>
        <p:guide orient="horz" pos="2452"/>
        <p:guide pos="403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16603E-E8A4-45B9-8030-8DE8A1CE1D7D}" type="datetimeFigureOut">
              <a:rPr lang="es-MX" smtClean="0"/>
              <a:t>03/09/2021</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4C30EF-32ED-4E58-A7CE-9848224D766A}" type="slidenum">
              <a:rPr lang="es-MX" smtClean="0"/>
              <a:t>‹Nº›</a:t>
            </a:fld>
            <a:endParaRPr lang="es-MX"/>
          </a:p>
        </p:txBody>
      </p:sp>
    </p:spTree>
    <p:extLst>
      <p:ext uri="{BB962C8B-B14F-4D97-AF65-F5344CB8AC3E}">
        <p14:creationId xmlns:p14="http://schemas.microsoft.com/office/powerpoint/2010/main" val="293816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1F1685-419D-4AAE-A897-716DD0BCEA32}" type="datetimeFigureOut">
              <a:rPr lang="es-MX" smtClean="0"/>
              <a:t>03/09/2021</a:t>
            </a:fld>
            <a:endParaRPr lang="es-MX"/>
          </a:p>
        </p:txBody>
      </p:sp>
      <p:sp>
        <p:nvSpPr>
          <p:cNvPr id="4" name="Marcador de imagen de diapositiva 3"/>
          <p:cNvSpPr>
            <a:spLocks noGrp="1" noRot="1" noChangeAspect="1"/>
          </p:cNvSpPr>
          <p:nvPr>
            <p:ph type="sldImg" idx="2"/>
          </p:nvPr>
        </p:nvSpPr>
        <p:spPr>
          <a:xfrm>
            <a:off x="927100" y="1162050"/>
            <a:ext cx="51562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A9867D-A6BE-42AE-A9E8-5D5D9C92E4C3}" type="slidenum">
              <a:rPr lang="es-MX" smtClean="0"/>
              <a:t>‹Nº›</a:t>
            </a:fld>
            <a:endParaRPr lang="es-MX"/>
          </a:p>
        </p:txBody>
      </p:sp>
    </p:spTree>
    <p:extLst>
      <p:ext uri="{BB962C8B-B14F-4D97-AF65-F5344CB8AC3E}">
        <p14:creationId xmlns:p14="http://schemas.microsoft.com/office/powerpoint/2010/main" val="17753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a:t>
            </a:fld>
            <a:endParaRPr lang="es-MX" dirty="0"/>
          </a:p>
        </p:txBody>
      </p:sp>
    </p:spTree>
    <p:extLst>
      <p:ext uri="{BB962C8B-B14F-4D97-AF65-F5344CB8AC3E}">
        <p14:creationId xmlns:p14="http://schemas.microsoft.com/office/powerpoint/2010/main" val="139082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10</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11</a:t>
            </a:fld>
            <a:endParaRPr lang="es-MX" dirty="0"/>
          </a:p>
        </p:txBody>
      </p:sp>
    </p:spTree>
    <p:extLst>
      <p:ext uri="{BB962C8B-B14F-4D97-AF65-F5344CB8AC3E}">
        <p14:creationId xmlns:p14="http://schemas.microsoft.com/office/powerpoint/2010/main" val="256594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12</a:t>
            </a:fld>
            <a:endParaRPr lang="es-MX" dirty="0"/>
          </a:p>
        </p:txBody>
      </p:sp>
    </p:spTree>
    <p:extLst>
      <p:ext uri="{BB962C8B-B14F-4D97-AF65-F5344CB8AC3E}">
        <p14:creationId xmlns:p14="http://schemas.microsoft.com/office/powerpoint/2010/main" val="256594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13</a:t>
            </a:fld>
            <a:endParaRPr lang="es-MX" dirty="0"/>
          </a:p>
        </p:txBody>
      </p:sp>
    </p:spTree>
    <p:extLst>
      <p:ext uri="{BB962C8B-B14F-4D97-AF65-F5344CB8AC3E}">
        <p14:creationId xmlns:p14="http://schemas.microsoft.com/office/powerpoint/2010/main" val="256594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14</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15</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16</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17</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18</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19</a:t>
            </a:fld>
            <a:endParaRPr lang="es-MX" dirty="0"/>
          </a:p>
        </p:txBody>
      </p:sp>
    </p:spTree>
    <p:extLst>
      <p:ext uri="{BB962C8B-B14F-4D97-AF65-F5344CB8AC3E}">
        <p14:creationId xmlns:p14="http://schemas.microsoft.com/office/powerpoint/2010/main" val="256594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a:t>
            </a:fld>
            <a:endParaRPr lang="es-MX" dirty="0"/>
          </a:p>
        </p:txBody>
      </p:sp>
    </p:spTree>
    <p:extLst>
      <p:ext uri="{BB962C8B-B14F-4D97-AF65-F5344CB8AC3E}">
        <p14:creationId xmlns:p14="http://schemas.microsoft.com/office/powerpoint/2010/main" val="41029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20</a:t>
            </a:fld>
            <a:endParaRPr lang="es-MX" dirty="0"/>
          </a:p>
        </p:txBody>
      </p:sp>
    </p:spTree>
    <p:extLst>
      <p:ext uri="{BB962C8B-B14F-4D97-AF65-F5344CB8AC3E}">
        <p14:creationId xmlns:p14="http://schemas.microsoft.com/office/powerpoint/2010/main" val="418745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21</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22</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23</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24</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25</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26</a:t>
            </a:fld>
            <a:endParaRPr lang="es-MX" dirty="0"/>
          </a:p>
        </p:txBody>
      </p:sp>
    </p:spTree>
    <p:extLst>
      <p:ext uri="{BB962C8B-B14F-4D97-AF65-F5344CB8AC3E}">
        <p14:creationId xmlns:p14="http://schemas.microsoft.com/office/powerpoint/2010/main" val="217537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27</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28</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29</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a:t>
            </a:fld>
            <a:endParaRPr lang="es-MX" dirty="0"/>
          </a:p>
        </p:txBody>
      </p:sp>
    </p:spTree>
    <p:extLst>
      <p:ext uri="{BB962C8B-B14F-4D97-AF65-F5344CB8AC3E}">
        <p14:creationId xmlns:p14="http://schemas.microsoft.com/office/powerpoint/2010/main" val="410292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30</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31</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32</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33</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34</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35</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36</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37</a:t>
            </a:fld>
            <a:endParaRPr lang="es-MX" dirty="0"/>
          </a:p>
        </p:txBody>
      </p:sp>
    </p:spTree>
    <p:extLst>
      <p:ext uri="{BB962C8B-B14F-4D97-AF65-F5344CB8AC3E}">
        <p14:creationId xmlns:p14="http://schemas.microsoft.com/office/powerpoint/2010/main" val="4134582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38</a:t>
            </a:fld>
            <a:endParaRPr lang="es-MX" dirty="0"/>
          </a:p>
        </p:txBody>
      </p:sp>
    </p:spTree>
    <p:extLst>
      <p:ext uri="{BB962C8B-B14F-4D97-AF65-F5344CB8AC3E}">
        <p14:creationId xmlns:p14="http://schemas.microsoft.com/office/powerpoint/2010/main" val="3828909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39</a:t>
            </a:fld>
            <a:endParaRPr lang="es-MX" dirty="0"/>
          </a:p>
        </p:txBody>
      </p:sp>
    </p:spTree>
    <p:extLst>
      <p:ext uri="{BB962C8B-B14F-4D97-AF65-F5344CB8AC3E}">
        <p14:creationId xmlns:p14="http://schemas.microsoft.com/office/powerpoint/2010/main" val="249584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a:t>
            </a:fld>
            <a:endParaRPr lang="es-MX" dirty="0"/>
          </a:p>
        </p:txBody>
      </p:sp>
    </p:spTree>
    <p:extLst>
      <p:ext uri="{BB962C8B-B14F-4D97-AF65-F5344CB8AC3E}">
        <p14:creationId xmlns:p14="http://schemas.microsoft.com/office/powerpoint/2010/main" val="410292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40</a:t>
            </a:fld>
            <a:endParaRPr lang="es-MX" dirty="0"/>
          </a:p>
        </p:txBody>
      </p:sp>
    </p:spTree>
    <p:extLst>
      <p:ext uri="{BB962C8B-B14F-4D97-AF65-F5344CB8AC3E}">
        <p14:creationId xmlns:p14="http://schemas.microsoft.com/office/powerpoint/2010/main" val="3192316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41</a:t>
            </a:fld>
            <a:endParaRPr lang="es-MX" dirty="0"/>
          </a:p>
        </p:txBody>
      </p:sp>
    </p:spTree>
    <p:extLst>
      <p:ext uri="{BB962C8B-B14F-4D97-AF65-F5344CB8AC3E}">
        <p14:creationId xmlns:p14="http://schemas.microsoft.com/office/powerpoint/2010/main" val="3098038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42</a:t>
            </a:fld>
            <a:endParaRPr lang="es-MX" dirty="0"/>
          </a:p>
        </p:txBody>
      </p:sp>
    </p:spTree>
    <p:extLst>
      <p:ext uri="{BB962C8B-B14F-4D97-AF65-F5344CB8AC3E}">
        <p14:creationId xmlns:p14="http://schemas.microsoft.com/office/powerpoint/2010/main" val="2053151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43</a:t>
            </a:fld>
            <a:endParaRPr lang="es-MX" dirty="0"/>
          </a:p>
        </p:txBody>
      </p:sp>
    </p:spTree>
    <p:extLst>
      <p:ext uri="{BB962C8B-B14F-4D97-AF65-F5344CB8AC3E}">
        <p14:creationId xmlns:p14="http://schemas.microsoft.com/office/powerpoint/2010/main" val="4200626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44</a:t>
            </a:fld>
            <a:endParaRPr lang="es-MX" dirty="0"/>
          </a:p>
        </p:txBody>
      </p:sp>
    </p:spTree>
    <p:extLst>
      <p:ext uri="{BB962C8B-B14F-4D97-AF65-F5344CB8AC3E}">
        <p14:creationId xmlns:p14="http://schemas.microsoft.com/office/powerpoint/2010/main" val="3827873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45</a:t>
            </a:fld>
            <a:endParaRPr lang="es-MX" dirty="0"/>
          </a:p>
        </p:txBody>
      </p:sp>
    </p:spTree>
    <p:extLst>
      <p:ext uri="{BB962C8B-B14F-4D97-AF65-F5344CB8AC3E}">
        <p14:creationId xmlns:p14="http://schemas.microsoft.com/office/powerpoint/2010/main" val="2376381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46</a:t>
            </a:fld>
            <a:endParaRPr lang="es-MX" dirty="0"/>
          </a:p>
        </p:txBody>
      </p:sp>
    </p:spTree>
    <p:extLst>
      <p:ext uri="{BB962C8B-B14F-4D97-AF65-F5344CB8AC3E}">
        <p14:creationId xmlns:p14="http://schemas.microsoft.com/office/powerpoint/2010/main" val="1776158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47</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48</a:t>
            </a:fld>
            <a:endParaRPr lang="es-MX" dirty="0"/>
          </a:p>
        </p:txBody>
      </p:sp>
    </p:spTree>
    <p:extLst>
      <p:ext uri="{BB962C8B-B14F-4D97-AF65-F5344CB8AC3E}">
        <p14:creationId xmlns:p14="http://schemas.microsoft.com/office/powerpoint/2010/main" val="3682653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49</a:t>
            </a:fld>
            <a:endParaRPr lang="es-MX" dirty="0"/>
          </a:p>
        </p:txBody>
      </p:sp>
    </p:spTree>
    <p:extLst>
      <p:ext uri="{BB962C8B-B14F-4D97-AF65-F5344CB8AC3E}">
        <p14:creationId xmlns:p14="http://schemas.microsoft.com/office/powerpoint/2010/main" val="368265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a:t>
            </a:fld>
            <a:endParaRPr lang="es-MX" dirty="0"/>
          </a:p>
        </p:txBody>
      </p:sp>
    </p:spTree>
    <p:extLst>
      <p:ext uri="{BB962C8B-B14F-4D97-AF65-F5344CB8AC3E}">
        <p14:creationId xmlns:p14="http://schemas.microsoft.com/office/powerpoint/2010/main" val="3797896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50</a:t>
            </a:fld>
            <a:endParaRPr lang="es-MX" dirty="0"/>
          </a:p>
        </p:txBody>
      </p:sp>
    </p:spTree>
    <p:extLst>
      <p:ext uri="{BB962C8B-B14F-4D97-AF65-F5344CB8AC3E}">
        <p14:creationId xmlns:p14="http://schemas.microsoft.com/office/powerpoint/2010/main" val="1606310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51</a:t>
            </a:fld>
            <a:endParaRPr lang="es-MX" dirty="0"/>
          </a:p>
        </p:txBody>
      </p:sp>
    </p:spTree>
    <p:extLst>
      <p:ext uri="{BB962C8B-B14F-4D97-AF65-F5344CB8AC3E}">
        <p14:creationId xmlns:p14="http://schemas.microsoft.com/office/powerpoint/2010/main" val="1606310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52</a:t>
            </a:fld>
            <a:endParaRPr lang="es-MX" dirty="0"/>
          </a:p>
        </p:txBody>
      </p:sp>
    </p:spTree>
    <p:extLst>
      <p:ext uri="{BB962C8B-B14F-4D97-AF65-F5344CB8AC3E}">
        <p14:creationId xmlns:p14="http://schemas.microsoft.com/office/powerpoint/2010/main" val="1606310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53</a:t>
            </a:fld>
            <a:endParaRPr lang="es-MX" dirty="0"/>
          </a:p>
        </p:txBody>
      </p:sp>
    </p:spTree>
    <p:extLst>
      <p:ext uri="{BB962C8B-B14F-4D97-AF65-F5344CB8AC3E}">
        <p14:creationId xmlns:p14="http://schemas.microsoft.com/office/powerpoint/2010/main" val="1606310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54</a:t>
            </a:fld>
            <a:endParaRPr lang="es-MX" dirty="0"/>
          </a:p>
        </p:txBody>
      </p:sp>
    </p:spTree>
    <p:extLst>
      <p:ext uri="{BB962C8B-B14F-4D97-AF65-F5344CB8AC3E}">
        <p14:creationId xmlns:p14="http://schemas.microsoft.com/office/powerpoint/2010/main" val="3797896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55</a:t>
            </a:fld>
            <a:endParaRPr lang="es-MX" dirty="0"/>
          </a:p>
        </p:txBody>
      </p:sp>
    </p:spTree>
    <p:extLst>
      <p:ext uri="{BB962C8B-B14F-4D97-AF65-F5344CB8AC3E}">
        <p14:creationId xmlns:p14="http://schemas.microsoft.com/office/powerpoint/2010/main" val="3797896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56</a:t>
            </a:fld>
            <a:endParaRPr lang="es-MX" dirty="0"/>
          </a:p>
        </p:txBody>
      </p:sp>
    </p:spTree>
    <p:extLst>
      <p:ext uri="{BB962C8B-B14F-4D97-AF65-F5344CB8AC3E}">
        <p14:creationId xmlns:p14="http://schemas.microsoft.com/office/powerpoint/2010/main" val="2450059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57</a:t>
            </a:fld>
            <a:endParaRPr lang="es-MX"/>
          </a:p>
        </p:txBody>
      </p:sp>
    </p:spTree>
    <p:extLst>
      <p:ext uri="{BB962C8B-B14F-4D97-AF65-F5344CB8AC3E}">
        <p14:creationId xmlns:p14="http://schemas.microsoft.com/office/powerpoint/2010/main" val="120186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6</a:t>
            </a:fld>
            <a:endParaRPr lang="es-MX" dirty="0"/>
          </a:p>
        </p:txBody>
      </p:sp>
    </p:spTree>
    <p:extLst>
      <p:ext uri="{BB962C8B-B14F-4D97-AF65-F5344CB8AC3E}">
        <p14:creationId xmlns:p14="http://schemas.microsoft.com/office/powerpoint/2010/main" val="41029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7</a:t>
            </a:fld>
            <a:endParaRPr lang="es-MX" dirty="0"/>
          </a:p>
        </p:txBody>
      </p:sp>
    </p:spTree>
    <p:extLst>
      <p:ext uri="{BB962C8B-B14F-4D97-AF65-F5344CB8AC3E}">
        <p14:creationId xmlns:p14="http://schemas.microsoft.com/office/powerpoint/2010/main" val="410292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8</a:t>
            </a:fld>
            <a:endParaRPr lang="es-MX" dirty="0"/>
          </a:p>
        </p:txBody>
      </p:sp>
    </p:spTree>
    <p:extLst>
      <p:ext uri="{BB962C8B-B14F-4D97-AF65-F5344CB8AC3E}">
        <p14:creationId xmlns:p14="http://schemas.microsoft.com/office/powerpoint/2010/main" val="53503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FA9867D-A6BE-42AE-A9E8-5D5D9C92E4C3}" type="slidenum">
              <a:rPr lang="es-MX" smtClean="0"/>
              <a:t>9</a:t>
            </a:fld>
            <a:endParaRPr lang="es-MX" dirty="0"/>
          </a:p>
        </p:txBody>
      </p:sp>
    </p:spTree>
    <p:extLst>
      <p:ext uri="{BB962C8B-B14F-4D97-AF65-F5344CB8AC3E}">
        <p14:creationId xmlns:p14="http://schemas.microsoft.com/office/powerpoint/2010/main" val="53503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59644" y="2417940"/>
            <a:ext cx="10875963" cy="166841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919289" y="4410657"/>
            <a:ext cx="8956675" cy="1989120"/>
          </a:xfrm>
        </p:spPr>
        <p:txBody>
          <a:bodyPr/>
          <a:lstStyle>
            <a:lvl1pPr marL="0" indent="0" algn="ctr">
              <a:buNone/>
              <a:defRPr>
                <a:solidFill>
                  <a:schemeClr val="tx1">
                    <a:tint val="75000"/>
                  </a:schemeClr>
                </a:solidFill>
              </a:defRPr>
            </a:lvl1pPr>
            <a:lvl2pPr marL="545749" indent="0" algn="ctr">
              <a:buNone/>
              <a:defRPr>
                <a:solidFill>
                  <a:schemeClr val="tx1">
                    <a:tint val="75000"/>
                  </a:schemeClr>
                </a:solidFill>
              </a:defRPr>
            </a:lvl2pPr>
            <a:lvl3pPr marL="1091499" indent="0" algn="ctr">
              <a:buNone/>
              <a:defRPr>
                <a:solidFill>
                  <a:schemeClr val="tx1">
                    <a:tint val="75000"/>
                  </a:schemeClr>
                </a:solidFill>
              </a:defRPr>
            </a:lvl3pPr>
            <a:lvl4pPr marL="1637247" indent="0" algn="ctr">
              <a:buNone/>
              <a:defRPr>
                <a:solidFill>
                  <a:schemeClr val="tx1">
                    <a:tint val="75000"/>
                  </a:schemeClr>
                </a:solidFill>
              </a:defRPr>
            </a:lvl4pPr>
            <a:lvl5pPr marL="2182998" indent="0" algn="ctr">
              <a:buNone/>
              <a:defRPr>
                <a:solidFill>
                  <a:schemeClr val="tx1">
                    <a:tint val="75000"/>
                  </a:schemeClr>
                </a:solidFill>
              </a:defRPr>
            </a:lvl5pPr>
            <a:lvl6pPr marL="2728747" indent="0" algn="ctr">
              <a:buNone/>
              <a:defRPr>
                <a:solidFill>
                  <a:schemeClr val="tx1">
                    <a:tint val="75000"/>
                  </a:schemeClr>
                </a:solidFill>
              </a:defRPr>
            </a:lvl6pPr>
            <a:lvl7pPr marL="3274497" indent="0" algn="ctr">
              <a:buNone/>
              <a:defRPr>
                <a:solidFill>
                  <a:schemeClr val="tx1">
                    <a:tint val="75000"/>
                  </a:schemeClr>
                </a:solidFill>
              </a:defRPr>
            </a:lvl7pPr>
            <a:lvl8pPr marL="3820245" indent="0" algn="ctr">
              <a:buNone/>
              <a:defRPr>
                <a:solidFill>
                  <a:schemeClr val="tx1">
                    <a:tint val="75000"/>
                  </a:schemeClr>
                </a:solidFill>
              </a:defRPr>
            </a:lvl8pPr>
            <a:lvl9pPr marL="4365995"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371466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405478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76558" y="311706"/>
            <a:ext cx="2878931" cy="664121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39764" y="311706"/>
            <a:ext cx="8423540" cy="664121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375358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274925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0737" y="5001631"/>
            <a:ext cx="10875963" cy="1545892"/>
          </a:xfrm>
        </p:spPr>
        <p:txBody>
          <a:bodyPr anchor="t"/>
          <a:lstStyle>
            <a:lvl1pPr algn="l">
              <a:defRPr sz="48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1010737" y="3298988"/>
            <a:ext cx="10875963" cy="1702643"/>
          </a:xfrm>
        </p:spPr>
        <p:txBody>
          <a:bodyPr anchor="b"/>
          <a:lstStyle>
            <a:lvl1pPr marL="0" indent="0">
              <a:buNone/>
              <a:defRPr sz="2500">
                <a:solidFill>
                  <a:schemeClr val="tx1">
                    <a:tint val="75000"/>
                  </a:schemeClr>
                </a:solidFill>
              </a:defRPr>
            </a:lvl1pPr>
            <a:lvl2pPr marL="545749" indent="0">
              <a:buNone/>
              <a:defRPr sz="2200">
                <a:solidFill>
                  <a:schemeClr val="tx1">
                    <a:tint val="75000"/>
                  </a:schemeClr>
                </a:solidFill>
              </a:defRPr>
            </a:lvl2pPr>
            <a:lvl3pPr marL="1091499" indent="0">
              <a:buNone/>
              <a:defRPr sz="1900">
                <a:solidFill>
                  <a:schemeClr val="tx1">
                    <a:tint val="75000"/>
                  </a:schemeClr>
                </a:solidFill>
              </a:defRPr>
            </a:lvl3pPr>
            <a:lvl4pPr marL="1637247" indent="0">
              <a:buNone/>
              <a:defRPr sz="1700">
                <a:solidFill>
                  <a:schemeClr val="tx1">
                    <a:tint val="75000"/>
                  </a:schemeClr>
                </a:solidFill>
              </a:defRPr>
            </a:lvl4pPr>
            <a:lvl5pPr marL="2182998" indent="0">
              <a:buNone/>
              <a:defRPr sz="1700">
                <a:solidFill>
                  <a:schemeClr val="tx1">
                    <a:tint val="75000"/>
                  </a:schemeClr>
                </a:solidFill>
              </a:defRPr>
            </a:lvl5pPr>
            <a:lvl6pPr marL="2728747" indent="0">
              <a:buNone/>
              <a:defRPr sz="1700">
                <a:solidFill>
                  <a:schemeClr val="tx1">
                    <a:tint val="75000"/>
                  </a:schemeClr>
                </a:solidFill>
              </a:defRPr>
            </a:lvl6pPr>
            <a:lvl7pPr marL="3274497" indent="0">
              <a:buNone/>
              <a:defRPr sz="1700">
                <a:solidFill>
                  <a:schemeClr val="tx1">
                    <a:tint val="75000"/>
                  </a:schemeClr>
                </a:solidFill>
              </a:defRPr>
            </a:lvl7pPr>
            <a:lvl8pPr marL="3820245" indent="0">
              <a:buNone/>
              <a:defRPr sz="1700">
                <a:solidFill>
                  <a:schemeClr val="tx1">
                    <a:tint val="75000"/>
                  </a:schemeClr>
                </a:solidFill>
              </a:defRPr>
            </a:lvl8pPr>
            <a:lvl9pPr marL="4365995" indent="0">
              <a:buNone/>
              <a:defRPr sz="17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415149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39765" y="1816155"/>
            <a:ext cx="5651235" cy="5136759"/>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504254" y="1816155"/>
            <a:ext cx="5651235" cy="5136759"/>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295607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39763" y="1742285"/>
            <a:ext cx="5653457" cy="726101"/>
          </a:xfrm>
        </p:spPr>
        <p:txBody>
          <a:bodyPr anchor="b"/>
          <a:lstStyle>
            <a:lvl1pPr marL="0" indent="0">
              <a:buNone/>
              <a:defRPr sz="2900" b="1"/>
            </a:lvl1pPr>
            <a:lvl2pPr marL="545749" indent="0">
              <a:buNone/>
              <a:defRPr sz="2500" b="1"/>
            </a:lvl2pPr>
            <a:lvl3pPr marL="1091499" indent="0">
              <a:buNone/>
              <a:defRPr sz="2200" b="1"/>
            </a:lvl3pPr>
            <a:lvl4pPr marL="1637247" indent="0">
              <a:buNone/>
              <a:defRPr sz="1900" b="1"/>
            </a:lvl4pPr>
            <a:lvl5pPr marL="2182998" indent="0">
              <a:buNone/>
              <a:defRPr sz="1900" b="1"/>
            </a:lvl5pPr>
            <a:lvl6pPr marL="2728747" indent="0">
              <a:buNone/>
              <a:defRPr sz="1900" b="1"/>
            </a:lvl6pPr>
            <a:lvl7pPr marL="3274497" indent="0">
              <a:buNone/>
              <a:defRPr sz="1900" b="1"/>
            </a:lvl7pPr>
            <a:lvl8pPr marL="3820245" indent="0">
              <a:buNone/>
              <a:defRPr sz="1900" b="1"/>
            </a:lvl8pPr>
            <a:lvl9pPr marL="4365995" indent="0">
              <a:buNone/>
              <a:defRPr sz="1900" b="1"/>
            </a:lvl9pPr>
          </a:lstStyle>
          <a:p>
            <a:pPr lvl="0"/>
            <a:r>
              <a:rPr lang="es-ES"/>
              <a:t>Haga clic para modificar el estilo de texto del patrón</a:t>
            </a:r>
          </a:p>
        </p:txBody>
      </p:sp>
      <p:sp>
        <p:nvSpPr>
          <p:cNvPr id="4" name="3 Marcador de contenido"/>
          <p:cNvSpPr>
            <a:spLocks noGrp="1"/>
          </p:cNvSpPr>
          <p:nvPr>
            <p:ph sz="half" idx="2"/>
          </p:nvPr>
        </p:nvSpPr>
        <p:spPr>
          <a:xfrm>
            <a:off x="639763" y="2468385"/>
            <a:ext cx="5653457" cy="4484529"/>
          </a:xfrm>
        </p:spPr>
        <p:txBody>
          <a:bodyPr/>
          <a:lstStyle>
            <a:lvl1pPr>
              <a:defRPr sz="2900"/>
            </a:lvl1pPr>
            <a:lvl2pPr>
              <a:defRPr sz="2500"/>
            </a:lvl2pPr>
            <a:lvl3pPr>
              <a:defRPr sz="22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499815" y="1742285"/>
            <a:ext cx="5655678" cy="726101"/>
          </a:xfrm>
        </p:spPr>
        <p:txBody>
          <a:bodyPr anchor="b"/>
          <a:lstStyle>
            <a:lvl1pPr marL="0" indent="0">
              <a:buNone/>
              <a:defRPr sz="2900" b="1"/>
            </a:lvl1pPr>
            <a:lvl2pPr marL="545749" indent="0">
              <a:buNone/>
              <a:defRPr sz="2500" b="1"/>
            </a:lvl2pPr>
            <a:lvl3pPr marL="1091499" indent="0">
              <a:buNone/>
              <a:defRPr sz="2200" b="1"/>
            </a:lvl3pPr>
            <a:lvl4pPr marL="1637247" indent="0">
              <a:buNone/>
              <a:defRPr sz="1900" b="1"/>
            </a:lvl4pPr>
            <a:lvl5pPr marL="2182998" indent="0">
              <a:buNone/>
              <a:defRPr sz="1900" b="1"/>
            </a:lvl5pPr>
            <a:lvl6pPr marL="2728747" indent="0">
              <a:buNone/>
              <a:defRPr sz="1900" b="1"/>
            </a:lvl6pPr>
            <a:lvl7pPr marL="3274497" indent="0">
              <a:buNone/>
              <a:defRPr sz="1900" b="1"/>
            </a:lvl7pPr>
            <a:lvl8pPr marL="3820245" indent="0">
              <a:buNone/>
              <a:defRPr sz="1900" b="1"/>
            </a:lvl8pPr>
            <a:lvl9pPr marL="4365995" indent="0">
              <a:buNone/>
              <a:defRPr sz="1900" b="1"/>
            </a:lvl9pPr>
          </a:lstStyle>
          <a:p>
            <a:pPr lvl="0"/>
            <a:r>
              <a:rPr lang="es-ES"/>
              <a:t>Haga clic para modificar el estilo de texto del patrón</a:t>
            </a:r>
          </a:p>
        </p:txBody>
      </p:sp>
      <p:sp>
        <p:nvSpPr>
          <p:cNvPr id="6" name="5 Marcador de contenido"/>
          <p:cNvSpPr>
            <a:spLocks noGrp="1"/>
          </p:cNvSpPr>
          <p:nvPr>
            <p:ph sz="quarter" idx="4"/>
          </p:nvPr>
        </p:nvSpPr>
        <p:spPr>
          <a:xfrm>
            <a:off x="6499815" y="2468385"/>
            <a:ext cx="5655678" cy="4484529"/>
          </a:xfrm>
        </p:spPr>
        <p:txBody>
          <a:bodyPr/>
          <a:lstStyle>
            <a:lvl1pPr>
              <a:defRPr sz="2900"/>
            </a:lvl1pPr>
            <a:lvl2pPr>
              <a:defRPr sz="2500"/>
            </a:lvl2pPr>
            <a:lvl3pPr>
              <a:defRPr sz="2200"/>
            </a:lvl3pPr>
            <a:lvl4pPr>
              <a:defRPr sz="1900"/>
            </a:lvl4pPr>
            <a:lvl5pPr>
              <a:defRPr sz="1900"/>
            </a:lvl5pPr>
            <a:lvl6pPr>
              <a:defRPr sz="1900"/>
            </a:lvl6pPr>
            <a:lvl7pPr>
              <a:defRPr sz="1900"/>
            </a:lvl7pPr>
            <a:lvl8pPr>
              <a:defRPr sz="1900"/>
            </a:lvl8pPr>
            <a:lvl9pPr>
              <a:defRPr sz="1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128311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126594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27220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9767" y="309903"/>
            <a:ext cx="4209549" cy="1318874"/>
          </a:xfrm>
        </p:spPr>
        <p:txBody>
          <a:bodyPr anchor="b"/>
          <a:lstStyle>
            <a:lvl1pPr algn="l">
              <a:defRPr sz="2500" b="1"/>
            </a:lvl1pPr>
          </a:lstStyle>
          <a:p>
            <a:r>
              <a:rPr lang="es-ES"/>
              <a:t>Haga clic para modificar el estilo de título del patrón</a:t>
            </a:r>
            <a:endParaRPr lang="es-MX"/>
          </a:p>
        </p:txBody>
      </p:sp>
      <p:sp>
        <p:nvSpPr>
          <p:cNvPr id="3" name="2 Marcador de contenido"/>
          <p:cNvSpPr>
            <a:spLocks noGrp="1"/>
          </p:cNvSpPr>
          <p:nvPr>
            <p:ph idx="1"/>
          </p:nvPr>
        </p:nvSpPr>
        <p:spPr>
          <a:xfrm>
            <a:off x="5002589" y="309904"/>
            <a:ext cx="7152900" cy="6643013"/>
          </a:xfrm>
        </p:spPr>
        <p:txBody>
          <a:bodyPr/>
          <a:lstStyle>
            <a:lvl1pPr>
              <a:defRPr sz="38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39767" y="1628777"/>
            <a:ext cx="4209549" cy="5324140"/>
          </a:xfrm>
        </p:spPr>
        <p:txBody>
          <a:bodyPr/>
          <a:lstStyle>
            <a:lvl1pPr marL="0" indent="0">
              <a:buNone/>
              <a:defRPr sz="1700"/>
            </a:lvl1pPr>
            <a:lvl2pPr marL="545749" indent="0">
              <a:buNone/>
              <a:defRPr sz="1300"/>
            </a:lvl2pPr>
            <a:lvl3pPr marL="1091499" indent="0">
              <a:buNone/>
              <a:defRPr sz="1200"/>
            </a:lvl3pPr>
            <a:lvl4pPr marL="1637247" indent="0">
              <a:buNone/>
              <a:defRPr sz="1000"/>
            </a:lvl4pPr>
            <a:lvl5pPr marL="2182998" indent="0">
              <a:buNone/>
              <a:defRPr sz="1000"/>
            </a:lvl5pPr>
            <a:lvl6pPr marL="2728747" indent="0">
              <a:buNone/>
              <a:defRPr sz="1000"/>
            </a:lvl6pPr>
            <a:lvl7pPr marL="3274497" indent="0">
              <a:buNone/>
              <a:defRPr sz="1000"/>
            </a:lvl7pPr>
            <a:lvl8pPr marL="3820245" indent="0">
              <a:buNone/>
              <a:defRPr sz="1000"/>
            </a:lvl8pPr>
            <a:lvl9pPr marL="4365995" indent="0">
              <a:buNone/>
              <a:defRPr sz="10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419195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7957" y="5448462"/>
            <a:ext cx="7677150" cy="643220"/>
          </a:xfrm>
        </p:spPr>
        <p:txBody>
          <a:bodyPr anchor="b"/>
          <a:lstStyle>
            <a:lvl1pPr algn="l">
              <a:defRPr sz="25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507957" y="695471"/>
            <a:ext cx="7677150" cy="4670108"/>
          </a:xfrm>
        </p:spPr>
        <p:txBody>
          <a:bodyPr/>
          <a:lstStyle>
            <a:lvl1pPr marL="0" indent="0">
              <a:buNone/>
              <a:defRPr sz="3800"/>
            </a:lvl1pPr>
            <a:lvl2pPr marL="545749" indent="0">
              <a:buNone/>
              <a:defRPr sz="3400"/>
            </a:lvl2pPr>
            <a:lvl3pPr marL="1091499" indent="0">
              <a:buNone/>
              <a:defRPr sz="2900"/>
            </a:lvl3pPr>
            <a:lvl4pPr marL="1637247" indent="0">
              <a:buNone/>
              <a:defRPr sz="2500"/>
            </a:lvl4pPr>
            <a:lvl5pPr marL="2182998" indent="0">
              <a:buNone/>
              <a:defRPr sz="2500"/>
            </a:lvl5pPr>
            <a:lvl6pPr marL="2728747" indent="0">
              <a:buNone/>
              <a:defRPr sz="2500"/>
            </a:lvl6pPr>
            <a:lvl7pPr marL="3274497" indent="0">
              <a:buNone/>
              <a:defRPr sz="2500"/>
            </a:lvl7pPr>
            <a:lvl8pPr marL="3820245" indent="0">
              <a:buNone/>
              <a:defRPr sz="2500"/>
            </a:lvl8pPr>
            <a:lvl9pPr marL="4365995" indent="0">
              <a:buNone/>
              <a:defRPr sz="2500"/>
            </a:lvl9pPr>
          </a:lstStyle>
          <a:p>
            <a:endParaRPr lang="es-MX"/>
          </a:p>
        </p:txBody>
      </p:sp>
      <p:sp>
        <p:nvSpPr>
          <p:cNvPr id="4" name="3 Marcador de texto"/>
          <p:cNvSpPr>
            <a:spLocks noGrp="1"/>
          </p:cNvSpPr>
          <p:nvPr>
            <p:ph type="body" sz="half" idx="2"/>
          </p:nvPr>
        </p:nvSpPr>
        <p:spPr>
          <a:xfrm>
            <a:off x="2507957" y="6091685"/>
            <a:ext cx="7677150" cy="913480"/>
          </a:xfrm>
        </p:spPr>
        <p:txBody>
          <a:bodyPr/>
          <a:lstStyle>
            <a:lvl1pPr marL="0" indent="0">
              <a:buNone/>
              <a:defRPr sz="1700"/>
            </a:lvl1pPr>
            <a:lvl2pPr marL="545749" indent="0">
              <a:buNone/>
              <a:defRPr sz="1300"/>
            </a:lvl2pPr>
            <a:lvl3pPr marL="1091499" indent="0">
              <a:buNone/>
              <a:defRPr sz="1200"/>
            </a:lvl3pPr>
            <a:lvl4pPr marL="1637247" indent="0">
              <a:buNone/>
              <a:defRPr sz="1000"/>
            </a:lvl4pPr>
            <a:lvl5pPr marL="2182998" indent="0">
              <a:buNone/>
              <a:defRPr sz="1000"/>
            </a:lvl5pPr>
            <a:lvl6pPr marL="2728747" indent="0">
              <a:buNone/>
              <a:defRPr sz="1000"/>
            </a:lvl6pPr>
            <a:lvl7pPr marL="3274497" indent="0">
              <a:buNone/>
              <a:defRPr sz="1000"/>
            </a:lvl7pPr>
            <a:lvl8pPr marL="3820245" indent="0">
              <a:buNone/>
              <a:defRPr sz="1000"/>
            </a:lvl8pPr>
            <a:lvl9pPr marL="4365995" indent="0">
              <a:buNone/>
              <a:defRPr sz="10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F6B99B-7A72-40E5-8D55-D4288ECBDF83}" type="datetimeFigureOut">
              <a:rPr lang="es-MX" smtClean="0"/>
              <a:t>03/09/2021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79F12F8-BE74-4B27-AFB6-2C30FFD70FFD}" type="slidenum">
              <a:rPr lang="es-MX" smtClean="0"/>
              <a:t>‹Nº›</a:t>
            </a:fld>
            <a:endParaRPr lang="es-MX"/>
          </a:p>
        </p:txBody>
      </p:sp>
    </p:spTree>
    <p:extLst>
      <p:ext uri="{BB962C8B-B14F-4D97-AF65-F5344CB8AC3E}">
        <p14:creationId xmlns:p14="http://schemas.microsoft.com/office/powerpoint/2010/main" val="428916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9765" y="311703"/>
            <a:ext cx="11515725" cy="1297252"/>
          </a:xfrm>
          <a:prstGeom prst="rect">
            <a:avLst/>
          </a:prstGeom>
        </p:spPr>
        <p:txBody>
          <a:bodyPr vert="horz" lIns="109150" tIns="54577" rIns="109150" bIns="54577"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39765" y="1816155"/>
            <a:ext cx="11515725" cy="5136759"/>
          </a:xfrm>
          <a:prstGeom prst="rect">
            <a:avLst/>
          </a:prstGeom>
        </p:spPr>
        <p:txBody>
          <a:bodyPr vert="horz" lIns="109150" tIns="54577" rIns="109150" bIns="5457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39763" y="7214169"/>
            <a:ext cx="2985558" cy="414400"/>
          </a:xfrm>
          <a:prstGeom prst="rect">
            <a:avLst/>
          </a:prstGeom>
        </p:spPr>
        <p:txBody>
          <a:bodyPr vert="horz" lIns="109150" tIns="54577" rIns="109150" bIns="54577" rtlCol="0" anchor="ctr"/>
          <a:lstStyle>
            <a:lvl1pPr algn="l">
              <a:defRPr sz="1300">
                <a:solidFill>
                  <a:schemeClr val="tx1">
                    <a:tint val="75000"/>
                  </a:schemeClr>
                </a:solidFill>
              </a:defRPr>
            </a:lvl1pPr>
          </a:lstStyle>
          <a:p>
            <a:fld id="{F6F6B99B-7A72-40E5-8D55-D4288ECBDF83}" type="datetimeFigureOut">
              <a:rPr lang="es-MX" smtClean="0"/>
              <a:t>03/09/2021</a:t>
            </a:fld>
            <a:endParaRPr lang="es-MX"/>
          </a:p>
        </p:txBody>
      </p:sp>
      <p:sp>
        <p:nvSpPr>
          <p:cNvPr id="5" name="4 Marcador de pie de página"/>
          <p:cNvSpPr>
            <a:spLocks noGrp="1"/>
          </p:cNvSpPr>
          <p:nvPr>
            <p:ph type="ftr" sz="quarter" idx="3"/>
          </p:nvPr>
        </p:nvSpPr>
        <p:spPr>
          <a:xfrm>
            <a:off x="4371713" y="7214169"/>
            <a:ext cx="4051829" cy="414400"/>
          </a:xfrm>
          <a:prstGeom prst="rect">
            <a:avLst/>
          </a:prstGeom>
        </p:spPr>
        <p:txBody>
          <a:bodyPr vert="horz" lIns="109150" tIns="54577" rIns="109150" bIns="54577" rtlCol="0" anchor="ctr"/>
          <a:lstStyle>
            <a:lvl1pPr algn="ctr">
              <a:defRPr sz="13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9169931" y="7214169"/>
            <a:ext cx="2985558" cy="414400"/>
          </a:xfrm>
          <a:prstGeom prst="rect">
            <a:avLst/>
          </a:prstGeom>
        </p:spPr>
        <p:txBody>
          <a:bodyPr vert="horz" lIns="109150" tIns="54577" rIns="109150" bIns="54577" rtlCol="0" anchor="ctr"/>
          <a:lstStyle>
            <a:lvl1pPr algn="r">
              <a:defRPr sz="1300">
                <a:solidFill>
                  <a:schemeClr val="tx1">
                    <a:tint val="75000"/>
                  </a:schemeClr>
                </a:solidFill>
              </a:defRPr>
            </a:lvl1pPr>
          </a:lstStyle>
          <a:p>
            <a:fld id="{F79F12F8-BE74-4B27-AFB6-2C30FFD70FFD}" type="slidenum">
              <a:rPr lang="es-MX" smtClean="0"/>
              <a:t>‹Nº›</a:t>
            </a:fld>
            <a:endParaRPr lang="es-MX"/>
          </a:p>
        </p:txBody>
      </p:sp>
    </p:spTree>
    <p:extLst>
      <p:ext uri="{BB962C8B-B14F-4D97-AF65-F5344CB8AC3E}">
        <p14:creationId xmlns:p14="http://schemas.microsoft.com/office/powerpoint/2010/main" val="596793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91499" rtl="0" eaLnBrk="1" latinLnBrk="0" hangingPunct="1">
        <a:spcBef>
          <a:spcPct val="0"/>
        </a:spcBef>
        <a:buNone/>
        <a:defRPr sz="5300" kern="1200">
          <a:solidFill>
            <a:schemeClr val="tx1"/>
          </a:solidFill>
          <a:latin typeface="+mj-lt"/>
          <a:ea typeface="+mj-ea"/>
          <a:cs typeface="+mj-cs"/>
        </a:defRPr>
      </a:lvl1pPr>
    </p:titleStyle>
    <p:bodyStyle>
      <a:lvl1pPr marL="409313" indent="-409313" algn="l" defTabSz="1091499"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6842" indent="-341094" algn="l" defTabSz="1091499"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364373" indent="-272874" algn="l" defTabSz="109149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10123" indent="-272874" algn="l" defTabSz="109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455873" indent="-272874" algn="l" defTabSz="109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001620" indent="-272874" algn="l" defTabSz="109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547371" indent="-272874" algn="l" defTabSz="109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093120" indent="-272874" algn="l" defTabSz="109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638870" indent="-272874" algn="l" defTabSz="109149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s-MX"/>
      </a:defPPr>
      <a:lvl1pPr marL="0" algn="l" defTabSz="1091499" rtl="0" eaLnBrk="1" latinLnBrk="0" hangingPunct="1">
        <a:defRPr sz="2200" kern="1200">
          <a:solidFill>
            <a:schemeClr val="tx1"/>
          </a:solidFill>
          <a:latin typeface="+mn-lt"/>
          <a:ea typeface="+mn-ea"/>
          <a:cs typeface="+mn-cs"/>
        </a:defRPr>
      </a:lvl1pPr>
      <a:lvl2pPr marL="545749" algn="l" defTabSz="1091499" rtl="0" eaLnBrk="1" latinLnBrk="0" hangingPunct="1">
        <a:defRPr sz="2200" kern="1200">
          <a:solidFill>
            <a:schemeClr val="tx1"/>
          </a:solidFill>
          <a:latin typeface="+mn-lt"/>
          <a:ea typeface="+mn-ea"/>
          <a:cs typeface="+mn-cs"/>
        </a:defRPr>
      </a:lvl2pPr>
      <a:lvl3pPr marL="1091499" algn="l" defTabSz="1091499" rtl="0" eaLnBrk="1" latinLnBrk="0" hangingPunct="1">
        <a:defRPr sz="2200" kern="1200">
          <a:solidFill>
            <a:schemeClr val="tx1"/>
          </a:solidFill>
          <a:latin typeface="+mn-lt"/>
          <a:ea typeface="+mn-ea"/>
          <a:cs typeface="+mn-cs"/>
        </a:defRPr>
      </a:lvl3pPr>
      <a:lvl4pPr marL="1637247" algn="l" defTabSz="1091499" rtl="0" eaLnBrk="1" latinLnBrk="0" hangingPunct="1">
        <a:defRPr sz="2200" kern="1200">
          <a:solidFill>
            <a:schemeClr val="tx1"/>
          </a:solidFill>
          <a:latin typeface="+mn-lt"/>
          <a:ea typeface="+mn-ea"/>
          <a:cs typeface="+mn-cs"/>
        </a:defRPr>
      </a:lvl4pPr>
      <a:lvl5pPr marL="2182998" algn="l" defTabSz="1091499" rtl="0" eaLnBrk="1" latinLnBrk="0" hangingPunct="1">
        <a:defRPr sz="2200" kern="1200">
          <a:solidFill>
            <a:schemeClr val="tx1"/>
          </a:solidFill>
          <a:latin typeface="+mn-lt"/>
          <a:ea typeface="+mn-ea"/>
          <a:cs typeface="+mn-cs"/>
        </a:defRPr>
      </a:lvl5pPr>
      <a:lvl6pPr marL="2728747" algn="l" defTabSz="1091499" rtl="0" eaLnBrk="1" latinLnBrk="0" hangingPunct="1">
        <a:defRPr sz="2200" kern="1200">
          <a:solidFill>
            <a:schemeClr val="tx1"/>
          </a:solidFill>
          <a:latin typeface="+mn-lt"/>
          <a:ea typeface="+mn-ea"/>
          <a:cs typeface="+mn-cs"/>
        </a:defRPr>
      </a:lvl6pPr>
      <a:lvl7pPr marL="3274497" algn="l" defTabSz="1091499" rtl="0" eaLnBrk="1" latinLnBrk="0" hangingPunct="1">
        <a:defRPr sz="2200" kern="1200">
          <a:solidFill>
            <a:schemeClr val="tx1"/>
          </a:solidFill>
          <a:latin typeface="+mn-lt"/>
          <a:ea typeface="+mn-ea"/>
          <a:cs typeface="+mn-cs"/>
        </a:defRPr>
      </a:lvl7pPr>
      <a:lvl8pPr marL="3820245" algn="l" defTabSz="1091499" rtl="0" eaLnBrk="1" latinLnBrk="0" hangingPunct="1">
        <a:defRPr sz="2200" kern="1200">
          <a:solidFill>
            <a:schemeClr val="tx1"/>
          </a:solidFill>
          <a:latin typeface="+mn-lt"/>
          <a:ea typeface="+mn-ea"/>
          <a:cs typeface="+mn-cs"/>
        </a:defRPr>
      </a:lvl8pPr>
      <a:lvl9pPr marL="4365995" algn="l" defTabSz="109149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60681"/>
          <a:stretch/>
        </p:blipFill>
        <p:spPr>
          <a:xfrm>
            <a:off x="7765777" y="-1"/>
            <a:ext cx="5029472" cy="7785831"/>
          </a:xfrm>
          <a:prstGeom prst="rect">
            <a:avLst/>
          </a:prstGeom>
        </p:spPr>
      </p:pic>
      <p:sp>
        <p:nvSpPr>
          <p:cNvPr id="5" name="12 CuadroTexto"/>
          <p:cNvSpPr txBox="1"/>
          <p:nvPr/>
        </p:nvSpPr>
        <p:spPr>
          <a:xfrm>
            <a:off x="3445297" y="147340"/>
            <a:ext cx="5472608" cy="1980029"/>
          </a:xfrm>
          <a:prstGeom prst="rect">
            <a:avLst/>
          </a:prstGeom>
          <a:noFill/>
        </p:spPr>
        <p:txBody>
          <a:bodyPr wrap="square" rtlCol="0">
            <a:spAutoFit/>
          </a:bodyPr>
          <a:lstStyle/>
          <a:p>
            <a:pPr algn="ctr" defTabSz="972000">
              <a:lnSpc>
                <a:spcPts val="5000"/>
              </a:lnSpc>
              <a:spcBef>
                <a:spcPts val="50"/>
              </a:spcBef>
              <a:spcAft>
                <a:spcPts val="50"/>
              </a:spcAft>
            </a:pPr>
            <a:r>
              <a:rPr lang="es-ES" sz="2000" b="1" dirty="0">
                <a:latin typeface="+mj-lt"/>
              </a:rPr>
              <a:t>SERVICIOS DE SALUD DEL ESTADO DE PUEBLA</a:t>
            </a:r>
          </a:p>
          <a:p>
            <a:pPr algn="ctr" defTabSz="972000">
              <a:spcBef>
                <a:spcPts val="50"/>
              </a:spcBef>
              <a:spcAft>
                <a:spcPts val="50"/>
              </a:spcAft>
            </a:pPr>
            <a:r>
              <a:rPr lang="es-ES" sz="1800" b="1" dirty="0"/>
              <a:t>COORDINACIÓN DE PLANEACIÓN Y EVALUACIÓN </a:t>
            </a:r>
          </a:p>
          <a:p>
            <a:pPr algn="ctr" defTabSz="972000">
              <a:spcBef>
                <a:spcPts val="50"/>
              </a:spcBef>
              <a:spcAft>
                <a:spcPts val="50"/>
              </a:spcAft>
            </a:pPr>
            <a:r>
              <a:rPr lang="es-ES" sz="1800" b="1" dirty="0"/>
              <a:t>DIRECCIÓN DE PLANEACIÓN Y PROGRAMACIÓN </a:t>
            </a:r>
          </a:p>
          <a:p>
            <a:pPr algn="ctr" defTabSz="972000">
              <a:lnSpc>
                <a:spcPts val="2400"/>
              </a:lnSpc>
              <a:spcBef>
                <a:spcPts val="50"/>
              </a:spcBef>
              <a:spcAft>
                <a:spcPts val="50"/>
              </a:spcAft>
            </a:pPr>
            <a:r>
              <a:rPr lang="es-ES" sz="1800" i="1" dirty="0">
                <a:solidFill>
                  <a:srgbClr val="585C5C"/>
                </a:solidFill>
                <a:latin typeface="+mj-lt"/>
              </a:rPr>
              <a:t>DEPARTAMENTO DE PROGRAMACIÓN, DESARROLLO ORGANIZACIONAL Y TRANSPARENCIA</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29" y="2991"/>
            <a:ext cx="2582402" cy="1707633"/>
          </a:xfrm>
          <a:prstGeom prst="rect">
            <a:avLst/>
          </a:prstGeom>
        </p:spPr>
      </p:pic>
      <p:sp>
        <p:nvSpPr>
          <p:cNvPr id="3" name="2 CuadroTexto"/>
          <p:cNvSpPr txBox="1"/>
          <p:nvPr/>
        </p:nvSpPr>
        <p:spPr>
          <a:xfrm>
            <a:off x="997025" y="3099668"/>
            <a:ext cx="7488832" cy="2308324"/>
          </a:xfrm>
          <a:prstGeom prst="rect">
            <a:avLst/>
          </a:prstGeom>
          <a:noFill/>
        </p:spPr>
        <p:txBody>
          <a:bodyPr wrap="square" rtlCol="0">
            <a:spAutoFit/>
          </a:bodyPr>
          <a:lstStyle/>
          <a:p>
            <a:pPr algn="ctr"/>
            <a:r>
              <a:rPr lang="es-MX" sz="3600" dirty="0">
                <a:solidFill>
                  <a:srgbClr val="9D2449"/>
                </a:solidFill>
              </a:rPr>
              <a:t>Capacitación en materia de Programación</a:t>
            </a:r>
          </a:p>
          <a:p>
            <a:pPr algn="ctr"/>
            <a:endParaRPr lang="es-MX" sz="3600" dirty="0">
              <a:solidFill>
                <a:srgbClr val="9D2449"/>
              </a:solidFill>
            </a:endParaRPr>
          </a:p>
          <a:p>
            <a:pPr algn="ctr"/>
            <a:r>
              <a:rPr lang="es-MX" sz="3600" dirty="0">
                <a:solidFill>
                  <a:srgbClr val="9D2449"/>
                </a:solidFill>
              </a:rPr>
              <a:t>Ejercicio 2022</a:t>
            </a:r>
          </a:p>
        </p:txBody>
      </p:sp>
    </p:spTree>
    <p:extLst>
      <p:ext uri="{BB962C8B-B14F-4D97-AF65-F5344CB8AC3E}">
        <p14:creationId xmlns:p14="http://schemas.microsoft.com/office/powerpoint/2010/main" val="293544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 y="-2318"/>
            <a:ext cx="12791443" cy="7785831"/>
          </a:xfrm>
          <a:prstGeom prst="rect">
            <a:avLst/>
          </a:prstGeom>
          <a:solidFill>
            <a:schemeClr val="accent6">
              <a:lumMod val="75000"/>
            </a:schemeClr>
          </a:solidFill>
          <a:ln>
            <a:solidFill>
              <a:schemeClr val="bg1">
                <a:lumMod val="65000"/>
              </a:schemeClr>
            </a:solidFill>
          </a:ln>
        </p:spPr>
      </p:pic>
      <p:sp>
        <p:nvSpPr>
          <p:cNvPr id="3" name="2 CuadroTexto"/>
          <p:cNvSpPr txBox="1"/>
          <p:nvPr/>
        </p:nvSpPr>
        <p:spPr>
          <a:xfrm>
            <a:off x="3867249" y="1372637"/>
            <a:ext cx="5040560" cy="430887"/>
          </a:xfrm>
          <a:prstGeom prst="rect">
            <a:avLst/>
          </a:prstGeom>
          <a:noFill/>
        </p:spPr>
        <p:txBody>
          <a:bodyPr wrap="square" rtlCol="0">
            <a:spAutoFit/>
          </a:bodyPr>
          <a:lstStyle/>
          <a:p>
            <a:pPr algn="ctr"/>
            <a:r>
              <a:rPr lang="es-MX" dirty="0">
                <a:solidFill>
                  <a:srgbClr val="9D2449"/>
                </a:solidFill>
              </a:rPr>
              <a:t>I. Estructura Programática</a:t>
            </a:r>
          </a:p>
        </p:txBody>
      </p:sp>
      <p:sp>
        <p:nvSpPr>
          <p:cNvPr id="4" name="3 CuadroTexto"/>
          <p:cNvSpPr txBox="1"/>
          <p:nvPr/>
        </p:nvSpPr>
        <p:spPr>
          <a:xfrm>
            <a:off x="1033029" y="1866821"/>
            <a:ext cx="10189132" cy="584775"/>
          </a:xfrm>
          <a:prstGeom prst="rect">
            <a:avLst/>
          </a:prstGeom>
          <a:noFill/>
        </p:spPr>
        <p:txBody>
          <a:bodyPr wrap="square" rtlCol="0">
            <a:spAutoFit/>
          </a:bodyPr>
          <a:lstStyle/>
          <a:p>
            <a:pPr algn="just"/>
            <a:r>
              <a:rPr lang="es-MX" sz="1600" dirty="0"/>
              <a:t>En los Servicios de Salud, los programas desarrollados se actualizan anualmente, integrándose la Estructura Programática de los Servicios de Salud, la cual puede sufrir cambios por diversos motivos:</a:t>
            </a:r>
          </a:p>
        </p:txBody>
      </p:sp>
      <p:sp>
        <p:nvSpPr>
          <p:cNvPr id="6" name="5 Rectángulo"/>
          <p:cNvSpPr/>
          <p:nvPr/>
        </p:nvSpPr>
        <p:spPr>
          <a:xfrm>
            <a:off x="2293169" y="3675732"/>
            <a:ext cx="1800200" cy="1079533"/>
          </a:xfrm>
          <a:prstGeom prst="rect">
            <a:avLst/>
          </a:prstGeom>
          <a:solidFill>
            <a:schemeClr val="bg1">
              <a:lumMod val="65000"/>
              <a:alpha val="27000"/>
            </a:schemeClr>
          </a:solidFill>
          <a:ln>
            <a:solidFill>
              <a:schemeClr val="bg1">
                <a:lumMod val="65000"/>
              </a:schemeClr>
            </a:solidFill>
          </a:ln>
          <a:scene3d>
            <a:camera prst="orthographicFront"/>
            <a:lightRig rig="threePt" dir="t"/>
          </a:scene3d>
          <a:sp3d>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Estructura Programática </a:t>
            </a:r>
          </a:p>
          <a:p>
            <a:pPr algn="ctr"/>
            <a:r>
              <a:rPr lang="es-MX" dirty="0">
                <a:solidFill>
                  <a:schemeClr val="tx1"/>
                </a:solidFill>
              </a:rPr>
              <a:t>2020</a:t>
            </a:r>
          </a:p>
        </p:txBody>
      </p:sp>
      <p:grpSp>
        <p:nvGrpSpPr>
          <p:cNvPr id="7" name="6 Grupo"/>
          <p:cNvGrpSpPr/>
          <p:nvPr/>
        </p:nvGrpSpPr>
        <p:grpSpPr>
          <a:xfrm>
            <a:off x="5101481" y="2595025"/>
            <a:ext cx="2592288" cy="3819189"/>
            <a:chOff x="3419872" y="2694978"/>
            <a:chExt cx="2592288" cy="3819189"/>
          </a:xfrm>
          <a:solidFill>
            <a:schemeClr val="bg1">
              <a:lumMod val="50000"/>
            </a:schemeClr>
          </a:solidFill>
          <a:effectLst/>
        </p:grpSpPr>
        <p:sp>
          <p:nvSpPr>
            <p:cNvPr id="8" name="7 Rectángulo redondeado"/>
            <p:cNvSpPr/>
            <p:nvPr/>
          </p:nvSpPr>
          <p:spPr>
            <a:xfrm>
              <a:off x="3419872" y="2694978"/>
              <a:ext cx="2592288" cy="3272305"/>
            </a:xfrm>
            <a:prstGeom prst="roundRect">
              <a:avLst/>
            </a:prstGeom>
            <a:grpFill/>
            <a:ln>
              <a:solidFill>
                <a:schemeClr val="bg1">
                  <a:lumMod val="5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solidFill>
                  <a:srgbClr val="FFFFCC"/>
                </a:solidFill>
              </a:endParaRPr>
            </a:p>
          </p:txBody>
        </p:sp>
        <p:sp>
          <p:nvSpPr>
            <p:cNvPr id="9" name="8 CuadroTexto"/>
            <p:cNvSpPr txBox="1"/>
            <p:nvPr/>
          </p:nvSpPr>
          <p:spPr>
            <a:xfrm>
              <a:off x="3419872" y="2766987"/>
              <a:ext cx="2524069" cy="3747180"/>
            </a:xfrm>
            <a:prstGeom prst="rect">
              <a:avLst/>
            </a:prstGeom>
            <a:noFill/>
            <a:ln>
              <a:noFill/>
            </a:ln>
            <a:scene3d>
              <a:camera prst="orthographicFront"/>
              <a:lightRig rig="threePt" dir="t"/>
            </a:scene3d>
            <a:sp3d>
              <a:bevelT/>
              <a:bevelB/>
            </a:sp3d>
          </p:spPr>
          <p:txBody>
            <a:bodyPr wrap="square" rtlCol="0">
              <a:spAutoFit/>
            </a:bodyPr>
            <a:lstStyle/>
            <a:p>
              <a:endParaRPr lang="es-MX" sz="1250" b="1" dirty="0"/>
            </a:p>
            <a:p>
              <a:r>
                <a:rPr lang="es-MX" sz="1250" b="1" dirty="0"/>
                <a:t>Modificaciones o ajustes:</a:t>
              </a:r>
            </a:p>
            <a:p>
              <a:endParaRPr lang="en-US" sz="1250" dirty="0"/>
            </a:p>
            <a:p>
              <a:pPr>
                <a:buFont typeface="Arial" pitchFamily="34" charset="0"/>
                <a:buChar char="•"/>
              </a:pPr>
              <a:r>
                <a:rPr lang="en-US" sz="1250" dirty="0"/>
                <a:t>Dar de alta un programa</a:t>
              </a:r>
            </a:p>
            <a:p>
              <a:pPr>
                <a:buFont typeface="Arial" pitchFamily="34" charset="0"/>
                <a:buChar char="•"/>
              </a:pPr>
              <a:r>
                <a:rPr lang="en-US" sz="1250" dirty="0"/>
                <a:t>Dar de baja un programa</a:t>
              </a:r>
            </a:p>
            <a:p>
              <a:pPr>
                <a:buFont typeface="Arial" pitchFamily="34" charset="0"/>
                <a:buChar char="•"/>
              </a:pPr>
              <a:r>
                <a:rPr lang="en-US" sz="1250" dirty="0"/>
                <a:t>Cambios en denominación</a:t>
              </a:r>
            </a:p>
            <a:p>
              <a:pPr>
                <a:buFont typeface="Arial" pitchFamily="34" charset="0"/>
                <a:buChar char="•"/>
              </a:pPr>
              <a:r>
                <a:rPr lang="en-US" sz="1250" dirty="0"/>
                <a:t>Fusiones de programas</a:t>
              </a:r>
            </a:p>
            <a:p>
              <a:pPr>
                <a:buFont typeface="Arial" pitchFamily="34" charset="0"/>
                <a:buChar char="•"/>
              </a:pPr>
              <a:r>
                <a:rPr lang="en-US" sz="1250" dirty="0"/>
                <a:t>Desagregación</a:t>
              </a:r>
            </a:p>
            <a:p>
              <a:pPr>
                <a:buFont typeface="Arial" pitchFamily="34" charset="0"/>
                <a:buChar char="•"/>
              </a:pPr>
              <a:endParaRPr lang="en-US" sz="1250" dirty="0"/>
            </a:p>
            <a:p>
              <a:r>
                <a:rPr lang="en-US" sz="1250" b="1" dirty="0"/>
                <a:t>Razones</a:t>
              </a:r>
              <a:r>
                <a:rPr lang="es-MX" sz="1250" b="1" dirty="0"/>
                <a:t>:</a:t>
              </a:r>
              <a:endParaRPr lang="en-US" sz="1250" b="1" dirty="0"/>
            </a:p>
            <a:p>
              <a:r>
                <a:rPr lang="es-MX" sz="1250" dirty="0"/>
                <a:t>Por  adecuaciones presupuestales, modificaciones a la normatividad, para identificar programas específicos, por  cambios  en políticas y estrategias federales, etc.</a:t>
              </a:r>
            </a:p>
            <a:p>
              <a:endParaRPr lang="es-MX" sz="1250" dirty="0"/>
            </a:p>
            <a:p>
              <a:endParaRPr lang="es-MX" sz="1250" dirty="0"/>
            </a:p>
            <a:p>
              <a:endParaRPr lang="es-MX" sz="1250" dirty="0"/>
            </a:p>
            <a:p>
              <a:endParaRPr lang="es-MX" sz="1250" dirty="0"/>
            </a:p>
          </p:txBody>
        </p:sp>
      </p:grpSp>
      <p:sp>
        <p:nvSpPr>
          <p:cNvPr id="10" name="9 Flecha derecha"/>
          <p:cNvSpPr/>
          <p:nvPr/>
        </p:nvSpPr>
        <p:spPr>
          <a:xfrm>
            <a:off x="7837785" y="3995122"/>
            <a:ext cx="648072" cy="504056"/>
          </a:xfrm>
          <a:prstGeom prst="rightArrow">
            <a:avLst/>
          </a:prstGeom>
          <a:solidFill>
            <a:schemeClr val="accent6">
              <a:lumMod val="75000"/>
            </a:schemeClr>
          </a:solidFill>
          <a:ln>
            <a:solidFill>
              <a:schemeClr val="accent6">
                <a:lumMod val="75000"/>
              </a:schemeClr>
            </a:solidFill>
          </a:ln>
          <a:scene3d>
            <a:camera prst="orthographicFront"/>
            <a:lightRig rig="threePt" dir="t"/>
          </a:scene3d>
          <a:sp3d>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8629873" y="3675732"/>
            <a:ext cx="1800200" cy="1079533"/>
          </a:xfrm>
          <a:prstGeom prst="rect">
            <a:avLst/>
          </a:prstGeom>
          <a:solidFill>
            <a:schemeClr val="accent2">
              <a:lumMod val="50000"/>
            </a:schemeClr>
          </a:solidFill>
          <a:ln>
            <a:solidFill>
              <a:schemeClr val="accent2">
                <a:lumMod val="50000"/>
              </a:schemeClr>
            </a:solidFill>
          </a:ln>
          <a:scene3d>
            <a:camera prst="orthographicFront"/>
            <a:lightRig rig="threePt" dir="t"/>
          </a:scene3d>
          <a:sp3d>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Estructura </a:t>
            </a:r>
          </a:p>
          <a:p>
            <a:pPr algn="ctr"/>
            <a:r>
              <a:rPr lang="es-MX" dirty="0">
                <a:solidFill>
                  <a:schemeClr val="bg1"/>
                </a:solidFill>
              </a:rPr>
              <a:t>Programática </a:t>
            </a:r>
          </a:p>
          <a:p>
            <a:pPr algn="ctr"/>
            <a:r>
              <a:rPr lang="es-MX" dirty="0">
                <a:solidFill>
                  <a:schemeClr val="bg1"/>
                </a:solidFill>
              </a:rPr>
              <a:t>2021</a:t>
            </a:r>
          </a:p>
        </p:txBody>
      </p:sp>
      <p:sp>
        <p:nvSpPr>
          <p:cNvPr id="12" name="11 Flecha derecha"/>
          <p:cNvSpPr/>
          <p:nvPr/>
        </p:nvSpPr>
        <p:spPr>
          <a:xfrm>
            <a:off x="4309393" y="3963177"/>
            <a:ext cx="648072" cy="504056"/>
          </a:xfrm>
          <a:prstGeom prst="rightArrow">
            <a:avLst/>
          </a:prstGeom>
          <a:solidFill>
            <a:schemeClr val="accent6">
              <a:lumMod val="75000"/>
            </a:schemeClr>
          </a:solidFill>
          <a:ln>
            <a:solidFill>
              <a:schemeClr val="accent6">
                <a:lumMod val="75000"/>
              </a:schemeClr>
            </a:solidFill>
          </a:ln>
          <a:scene3d>
            <a:camera prst="orthographicFront"/>
            <a:lightRig rig="threePt" dir="t"/>
          </a:scene3d>
          <a:sp3d>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adroTexto"/>
          <p:cNvSpPr txBox="1"/>
          <p:nvPr/>
        </p:nvSpPr>
        <p:spPr>
          <a:xfrm>
            <a:off x="1285057" y="6174015"/>
            <a:ext cx="9937104" cy="1077218"/>
          </a:xfrm>
          <a:prstGeom prst="rect">
            <a:avLst/>
          </a:prstGeom>
          <a:noFill/>
        </p:spPr>
        <p:txBody>
          <a:bodyPr wrap="square" rtlCol="0">
            <a:spAutoFit/>
          </a:bodyPr>
          <a:lstStyle/>
          <a:p>
            <a:pPr algn="just"/>
            <a:r>
              <a:rPr lang="es-MX" sz="1600" dirty="0"/>
              <a:t>En la Estructura Programática de los Servicios de Salud se integran programas institucionales en los cuales se reflejan las acciones que realizan todas las áreas operativas, adicionalmente se integran Programas Presupuestarios (Fuentes de Financiamiento), ante la Secretaría de Planeación y Finanzas que reflejan algunos de estos programas, los cuales son evaluados para el cumplimiento de la Cuenta Pública.</a:t>
            </a:r>
          </a:p>
        </p:txBody>
      </p:sp>
    </p:spTree>
    <p:extLst>
      <p:ext uri="{BB962C8B-B14F-4D97-AF65-F5344CB8AC3E}">
        <p14:creationId xmlns:p14="http://schemas.microsoft.com/office/powerpoint/2010/main" val="128844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2" name="1 CuadroTexto"/>
          <p:cNvSpPr txBox="1"/>
          <p:nvPr/>
        </p:nvSpPr>
        <p:spPr>
          <a:xfrm>
            <a:off x="4957465" y="1084024"/>
            <a:ext cx="5328592" cy="430887"/>
          </a:xfrm>
          <a:prstGeom prst="rect">
            <a:avLst/>
          </a:prstGeom>
          <a:noFill/>
        </p:spPr>
        <p:txBody>
          <a:bodyPr wrap="square" rtlCol="0">
            <a:spAutoFit/>
          </a:bodyPr>
          <a:lstStyle/>
          <a:p>
            <a:r>
              <a:rPr lang="es-MX" dirty="0">
                <a:solidFill>
                  <a:srgbClr val="9D2449"/>
                </a:solidFill>
              </a:rPr>
              <a:t>Actualización de la Estructura Programática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985" y="1659508"/>
            <a:ext cx="1108923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15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2" name="1 CuadroTexto"/>
          <p:cNvSpPr txBox="1"/>
          <p:nvPr/>
        </p:nvSpPr>
        <p:spPr>
          <a:xfrm>
            <a:off x="4957465" y="1084024"/>
            <a:ext cx="5328592" cy="430887"/>
          </a:xfrm>
          <a:prstGeom prst="rect">
            <a:avLst/>
          </a:prstGeom>
          <a:noFill/>
        </p:spPr>
        <p:txBody>
          <a:bodyPr wrap="square" rtlCol="0">
            <a:spAutoFit/>
          </a:bodyPr>
          <a:lstStyle/>
          <a:p>
            <a:r>
              <a:rPr lang="es-MX" dirty="0">
                <a:solidFill>
                  <a:srgbClr val="9D2449"/>
                </a:solidFill>
              </a:rPr>
              <a:t>Actualización de la Estructura Programática</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257" y="1731516"/>
            <a:ext cx="9601200" cy="583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6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2" name="1 CuadroTexto"/>
          <p:cNvSpPr txBox="1"/>
          <p:nvPr/>
        </p:nvSpPr>
        <p:spPr>
          <a:xfrm>
            <a:off x="4957465" y="1084024"/>
            <a:ext cx="5328592" cy="430887"/>
          </a:xfrm>
          <a:prstGeom prst="rect">
            <a:avLst/>
          </a:prstGeom>
          <a:noFill/>
        </p:spPr>
        <p:txBody>
          <a:bodyPr wrap="square" rtlCol="0">
            <a:spAutoFit/>
          </a:bodyPr>
          <a:lstStyle/>
          <a:p>
            <a:r>
              <a:rPr lang="es-MX" dirty="0">
                <a:solidFill>
                  <a:srgbClr val="9D2449"/>
                </a:solidFill>
              </a:rPr>
              <a:t>Actualización de la Estructura Programática</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600" y="1875532"/>
            <a:ext cx="97917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11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 y="25904"/>
            <a:ext cx="12791443" cy="7785831"/>
          </a:xfrm>
          <a:prstGeom prst="rect">
            <a:avLst/>
          </a:prstGeom>
        </p:spPr>
      </p:pic>
      <p:sp>
        <p:nvSpPr>
          <p:cNvPr id="2" name="1 CuadroTexto"/>
          <p:cNvSpPr txBox="1"/>
          <p:nvPr/>
        </p:nvSpPr>
        <p:spPr>
          <a:xfrm>
            <a:off x="5029473" y="868000"/>
            <a:ext cx="5348758" cy="430887"/>
          </a:xfrm>
          <a:prstGeom prst="rect">
            <a:avLst/>
          </a:prstGeom>
          <a:noFill/>
        </p:spPr>
        <p:txBody>
          <a:bodyPr wrap="square" rtlCol="0">
            <a:spAutoFit/>
          </a:bodyPr>
          <a:lstStyle/>
          <a:p>
            <a:r>
              <a:rPr lang="es-MX" dirty="0">
                <a:solidFill>
                  <a:srgbClr val="9D2449"/>
                </a:solidFill>
              </a:rPr>
              <a:t>Estructura Programática de los SSEP, 2022</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69" y="1659509"/>
            <a:ext cx="376237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888" y="1659509"/>
            <a:ext cx="376237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9873" y="1671878"/>
            <a:ext cx="3762375" cy="60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73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 y="3324"/>
            <a:ext cx="12791443" cy="7785831"/>
          </a:xfrm>
          <a:prstGeom prst="rect">
            <a:avLst/>
          </a:prstGeom>
        </p:spPr>
      </p:pic>
      <p:sp>
        <p:nvSpPr>
          <p:cNvPr id="6" name="5 CuadroTexto"/>
          <p:cNvSpPr txBox="1"/>
          <p:nvPr/>
        </p:nvSpPr>
        <p:spPr>
          <a:xfrm>
            <a:off x="5029473" y="868000"/>
            <a:ext cx="5348758" cy="430887"/>
          </a:xfrm>
          <a:prstGeom prst="rect">
            <a:avLst/>
          </a:prstGeom>
          <a:noFill/>
        </p:spPr>
        <p:txBody>
          <a:bodyPr wrap="square" rtlCol="0">
            <a:spAutoFit/>
          </a:bodyPr>
          <a:lstStyle/>
          <a:p>
            <a:r>
              <a:rPr lang="es-MX" dirty="0">
                <a:solidFill>
                  <a:srgbClr val="9D2449"/>
                </a:solidFill>
              </a:rPr>
              <a:t>Estructura Programática de los SSEP, 2022</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121" y="2307580"/>
            <a:ext cx="376237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601" y="2307580"/>
            <a:ext cx="376237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46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 y="-6842"/>
            <a:ext cx="12791443" cy="7785831"/>
          </a:xfrm>
          <a:prstGeom prst="rect">
            <a:avLst/>
          </a:prstGeom>
        </p:spPr>
      </p:pic>
      <p:sp>
        <p:nvSpPr>
          <p:cNvPr id="2" name="CuadroTexto 1"/>
          <p:cNvSpPr txBox="1"/>
          <p:nvPr/>
        </p:nvSpPr>
        <p:spPr>
          <a:xfrm>
            <a:off x="2893234" y="1280963"/>
            <a:ext cx="5904656" cy="432048"/>
          </a:xfrm>
          <a:prstGeom prst="rect">
            <a:avLst/>
          </a:prstGeom>
          <a:noFill/>
        </p:spPr>
        <p:txBody>
          <a:bodyPr wrap="square" rtlCol="0">
            <a:spAutoFit/>
          </a:bodyPr>
          <a:lstStyle/>
          <a:p>
            <a:pPr algn="ctr"/>
            <a:r>
              <a:rPr lang="es-MX" dirty="0">
                <a:solidFill>
                  <a:srgbClr val="9D2449"/>
                </a:solidFill>
              </a:rPr>
              <a:t> II.  Programación</a:t>
            </a:r>
          </a:p>
        </p:txBody>
      </p:sp>
      <p:sp>
        <p:nvSpPr>
          <p:cNvPr id="3" name="CuadroTexto 2"/>
          <p:cNvSpPr txBox="1"/>
          <p:nvPr/>
        </p:nvSpPr>
        <p:spPr>
          <a:xfrm>
            <a:off x="1213050" y="1758267"/>
            <a:ext cx="4464496" cy="432048"/>
          </a:xfrm>
          <a:prstGeom prst="rect">
            <a:avLst/>
          </a:prstGeom>
          <a:noFill/>
        </p:spPr>
        <p:txBody>
          <a:bodyPr wrap="square" rtlCol="0">
            <a:spAutoFit/>
          </a:bodyPr>
          <a:lstStyle/>
          <a:p>
            <a:r>
              <a:rPr lang="es-MX" dirty="0">
                <a:solidFill>
                  <a:srgbClr val="9D2449"/>
                </a:solidFill>
              </a:rPr>
              <a:t>Objetivos</a:t>
            </a:r>
          </a:p>
        </p:txBody>
      </p:sp>
      <p:sp>
        <p:nvSpPr>
          <p:cNvPr id="8" name="2 CuadroTexto"/>
          <p:cNvSpPr txBox="1"/>
          <p:nvPr/>
        </p:nvSpPr>
        <p:spPr>
          <a:xfrm>
            <a:off x="2581201" y="1762295"/>
            <a:ext cx="8016893" cy="4031873"/>
          </a:xfrm>
          <a:prstGeom prst="rect">
            <a:avLst/>
          </a:prstGeom>
          <a:noFill/>
        </p:spPr>
        <p:txBody>
          <a:bodyPr wrap="square" rtlCol="0">
            <a:spAutoFit/>
          </a:bodyPr>
          <a:lstStyle/>
          <a:p>
            <a:pPr algn="just"/>
            <a:r>
              <a:rPr lang="es-MX" sz="1600" dirty="0"/>
              <a:t>Los objetivos determinan el propósito de un programa en términos de su impacto económico o social, deben ir asociados a metas e indicadores para medir y evaluar su consecución.</a:t>
            </a:r>
          </a:p>
          <a:p>
            <a:pPr algn="just"/>
            <a:endParaRPr lang="es-MX" sz="1600" dirty="0"/>
          </a:p>
          <a:p>
            <a:pPr algn="just"/>
            <a:r>
              <a:rPr lang="es-MX" sz="1600" dirty="0"/>
              <a:t>Los objetivos se desagregan de acuerdo al nivel que les corresponda, siendo los estratégicos los que plantean la directriz para el siguiente nivel, de tal manera que al final se observe la instrumentación de las acciones en los programas o proyectos, expresándose en actividades específicas. Para ser considerados estratégicos, los objetivos deben expresar claramente la acción que se quiere lograr como producto de las políticas que están a cargo de una institución o de un sector.</a:t>
            </a:r>
          </a:p>
          <a:p>
            <a:pPr algn="just"/>
            <a:endParaRPr lang="es-MX" sz="1600" dirty="0"/>
          </a:p>
          <a:p>
            <a:pPr algn="just"/>
            <a:r>
              <a:rPr lang="es-MX" sz="1600" i="1" dirty="0">
                <a:solidFill>
                  <a:srgbClr val="9D2449"/>
                </a:solidFill>
              </a:rPr>
              <a:t>Por ejemplo. Objetivo del Programa de Dengue:</a:t>
            </a:r>
          </a:p>
          <a:p>
            <a:pPr algn="just"/>
            <a:r>
              <a:rPr lang="es-MX" sz="1600" i="1" dirty="0">
                <a:solidFill>
                  <a:srgbClr val="9D2449"/>
                </a:solidFill>
              </a:rPr>
              <a:t>Contribuir a la disminución de los casos de </a:t>
            </a:r>
            <a:r>
              <a:rPr lang="es-MX" sz="1600" i="1" dirty="0" err="1">
                <a:solidFill>
                  <a:srgbClr val="9D2449"/>
                </a:solidFill>
              </a:rPr>
              <a:t>arbovirosis</a:t>
            </a:r>
            <a:r>
              <a:rPr lang="es-MX" sz="1600" i="1" dirty="0">
                <a:solidFill>
                  <a:srgbClr val="9D2449"/>
                </a:solidFill>
              </a:rPr>
              <a:t>, a través de las acciones de control de los mosquitos y la notificación oportuna de casos probables de las localidades de riesgo del Estado de Puebla.</a:t>
            </a:r>
          </a:p>
          <a:p>
            <a:pPr algn="just"/>
            <a:endParaRPr lang="es-MX" sz="1600" dirty="0"/>
          </a:p>
          <a:p>
            <a:pPr algn="just"/>
            <a:r>
              <a:rPr lang="es-MX" sz="1600" dirty="0"/>
              <a:t>La sintaxis de los objetivos debe cumplir ciertas características:</a:t>
            </a:r>
          </a:p>
        </p:txBody>
      </p:sp>
      <p:graphicFrame>
        <p:nvGraphicFramePr>
          <p:cNvPr id="9" name="5 Tabla"/>
          <p:cNvGraphicFramePr>
            <a:graphicFrameLocks noGrp="1"/>
          </p:cNvGraphicFramePr>
          <p:nvPr>
            <p:extLst>
              <p:ext uri="{D42A27DB-BD31-4B8C-83A1-F6EECF244321}">
                <p14:modId xmlns:p14="http://schemas.microsoft.com/office/powerpoint/2010/main" val="4221419834"/>
              </p:ext>
            </p:extLst>
          </p:nvPr>
        </p:nvGraphicFramePr>
        <p:xfrm>
          <a:off x="3445298" y="5794168"/>
          <a:ext cx="4968552" cy="1544568"/>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4968552">
                  <a:extLst>
                    <a:ext uri="{9D8B030D-6E8A-4147-A177-3AD203B41FA5}">
                      <a16:colId xmlns:a16="http://schemas.microsoft.com/office/drawing/2014/main" xmlns="" val="20000"/>
                    </a:ext>
                  </a:extLst>
                </a:gridCol>
              </a:tblGrid>
              <a:tr h="432048">
                <a:tc>
                  <a:txBody>
                    <a:bodyPr/>
                    <a:lstStyle/>
                    <a:p>
                      <a:pPr algn="ctr"/>
                      <a:r>
                        <a:rPr lang="es-MX" sz="1600" baseline="0" dirty="0"/>
                        <a:t>SINTAXIS DE LOS OBJETIVOS</a:t>
                      </a:r>
                      <a:endParaRPr lang="es-MX" sz="1600" dirty="0"/>
                    </a:p>
                  </a:txBody>
                  <a:tcPr>
                    <a:solidFill>
                      <a:schemeClr val="accent2">
                        <a:lumMod val="50000"/>
                      </a:schemeClr>
                    </a:solidFill>
                  </a:tcPr>
                </a:tc>
                <a:extLst>
                  <a:ext uri="{0D108BD9-81ED-4DB2-BD59-A6C34878D82A}">
                    <a16:rowId xmlns:a16="http://schemas.microsoft.com/office/drawing/2014/main" xmlns="" val="10000"/>
                  </a:ext>
                </a:extLst>
              </a:tr>
              <a:tr h="370840">
                <a:tc>
                  <a:txBody>
                    <a:bodyPr/>
                    <a:lstStyle/>
                    <a:p>
                      <a:pPr algn="l"/>
                      <a:r>
                        <a:rPr lang="es-MX" sz="1600" b="1" dirty="0">
                          <a:solidFill>
                            <a:srgbClr val="254061"/>
                          </a:solidFill>
                        </a:rPr>
                        <a:t>Usar un verbo en infinitivo</a:t>
                      </a:r>
                    </a:p>
                  </a:txBody>
                  <a:tcPr anchor="ctr">
                    <a:solidFill>
                      <a:schemeClr val="bg1">
                        <a:lumMod val="75000"/>
                      </a:schemeClr>
                    </a:solidFill>
                  </a:tcPr>
                </a:tc>
                <a:extLst>
                  <a:ext uri="{0D108BD9-81ED-4DB2-BD59-A6C34878D82A}">
                    <a16:rowId xmlns:a16="http://schemas.microsoft.com/office/drawing/2014/main" xmlns="" val="10001"/>
                  </a:ext>
                </a:extLst>
              </a:tr>
              <a:tr h="370840">
                <a:tc>
                  <a:txBody>
                    <a:bodyPr/>
                    <a:lstStyle/>
                    <a:p>
                      <a:pPr algn="l"/>
                      <a:r>
                        <a:rPr lang="es-MX" sz="1600" b="1" dirty="0">
                          <a:solidFill>
                            <a:srgbClr val="254061"/>
                          </a:solidFill>
                        </a:rPr>
                        <a:t>Mencionar</a:t>
                      </a:r>
                      <a:r>
                        <a:rPr lang="es-MX" sz="1600" b="1" baseline="0" dirty="0">
                          <a:solidFill>
                            <a:srgbClr val="254061"/>
                          </a:solidFill>
                        </a:rPr>
                        <a:t> los beneficios</a:t>
                      </a:r>
                      <a:endParaRPr lang="es-MX" sz="1600" b="1" dirty="0">
                        <a:solidFill>
                          <a:srgbClr val="254061"/>
                        </a:solidFill>
                      </a:endParaRPr>
                    </a:p>
                  </a:txBody>
                  <a:tcPr anchor="ctr"/>
                </a:tc>
                <a:extLst>
                  <a:ext uri="{0D108BD9-81ED-4DB2-BD59-A6C34878D82A}">
                    <a16:rowId xmlns:a16="http://schemas.microsoft.com/office/drawing/2014/main" xmlns="" val="10002"/>
                  </a:ext>
                </a:extLst>
              </a:tr>
              <a:tr h="370840">
                <a:tc>
                  <a:txBody>
                    <a:bodyPr/>
                    <a:lstStyle/>
                    <a:p>
                      <a:pPr algn="l"/>
                      <a:r>
                        <a:rPr lang="es-MX" sz="1600" b="1" dirty="0">
                          <a:solidFill>
                            <a:srgbClr val="254061"/>
                          </a:solidFill>
                        </a:rPr>
                        <a:t>Idea principal de lo</a:t>
                      </a:r>
                      <a:r>
                        <a:rPr lang="es-MX" sz="1600" b="1" baseline="0" dirty="0">
                          <a:solidFill>
                            <a:srgbClr val="254061"/>
                          </a:solidFill>
                        </a:rPr>
                        <a:t> que se quiere lograr</a:t>
                      </a:r>
                      <a:endParaRPr lang="es-MX" sz="1600" b="1" dirty="0">
                        <a:solidFill>
                          <a:srgbClr val="254061"/>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0" name="CuadroTexto 13"/>
          <p:cNvSpPr txBox="1"/>
          <p:nvPr/>
        </p:nvSpPr>
        <p:spPr>
          <a:xfrm rot="16200000">
            <a:off x="749642" y="3882176"/>
            <a:ext cx="2304258" cy="369332"/>
          </a:xfrm>
          <a:prstGeom prst="rect">
            <a:avLst/>
          </a:prstGeom>
          <a:solidFill>
            <a:schemeClr val="accent2">
              <a:lumMod val="75000"/>
            </a:schemeClr>
          </a:solidFill>
          <a:ln>
            <a:solidFill>
              <a:schemeClr val="accent2">
                <a:lumMod val="50000"/>
              </a:schemeClr>
            </a:solid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defPPr>
              <a:defRPr lang="es-CO"/>
            </a:defPPr>
            <a:lvl1pPr>
              <a:defRPr b="1">
                <a:solidFill>
                  <a:srgbClr val="FFFFFF"/>
                </a:solidFill>
              </a:defRPr>
            </a:lvl1pPr>
          </a:lstStyle>
          <a:p>
            <a:pPr algn="ctr"/>
            <a:r>
              <a:rPr lang="es-MX" dirty="0"/>
              <a:t>DEFINICIÓN</a:t>
            </a:r>
          </a:p>
        </p:txBody>
      </p:sp>
    </p:spTree>
    <p:extLst>
      <p:ext uri="{BB962C8B-B14F-4D97-AF65-F5344CB8AC3E}">
        <p14:creationId xmlns:p14="http://schemas.microsoft.com/office/powerpoint/2010/main" val="277812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3" y="-5643"/>
            <a:ext cx="12791443" cy="7785831"/>
          </a:xfrm>
          <a:prstGeom prst="rect">
            <a:avLst/>
          </a:prstGeom>
        </p:spPr>
      </p:pic>
      <p:sp>
        <p:nvSpPr>
          <p:cNvPr id="3" name="2 CuadroTexto"/>
          <p:cNvSpPr txBox="1"/>
          <p:nvPr/>
        </p:nvSpPr>
        <p:spPr>
          <a:xfrm>
            <a:off x="564977" y="2811636"/>
            <a:ext cx="3312368" cy="2862322"/>
          </a:xfrm>
          <a:prstGeom prst="rect">
            <a:avLst/>
          </a:prstGeom>
          <a:noFill/>
        </p:spPr>
        <p:txBody>
          <a:bodyPr wrap="square" rtlCol="0">
            <a:spAutoFit/>
          </a:bodyPr>
          <a:lstStyle/>
          <a:p>
            <a:pPr algn="just"/>
            <a:r>
              <a:rPr lang="es-MX" sz="2000" dirty="0"/>
              <a:t>Para iniciar el Proceso Programático, se solicita además de la actualización de la Estructura Programática, el objetivo de cada programa.</a:t>
            </a:r>
          </a:p>
          <a:p>
            <a:pPr algn="just"/>
            <a:r>
              <a:rPr lang="es-MX" sz="2000" dirty="0"/>
              <a:t>El objetivo de los programas  registrados en la Estructura Programática, se describen en el formato PAT-01</a:t>
            </a:r>
          </a:p>
        </p:txBody>
      </p:sp>
      <p:sp>
        <p:nvSpPr>
          <p:cNvPr id="6" name="5 Flecha derecha"/>
          <p:cNvSpPr/>
          <p:nvPr/>
        </p:nvSpPr>
        <p:spPr>
          <a:xfrm>
            <a:off x="4165377" y="3887272"/>
            <a:ext cx="504056" cy="652556"/>
          </a:xfrm>
          <a:prstGeom prst="rightArrow">
            <a:avLst/>
          </a:prstGeom>
          <a:solidFill>
            <a:schemeClr val="accent2">
              <a:lumMod val="50000"/>
            </a:schemeClr>
          </a:solidFill>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xmlns="" id="{5061C6E8-27CD-4188-B770-0F2F81021E84}"/>
              </a:ext>
            </a:extLst>
          </p:cNvPr>
          <p:cNvPicPr>
            <a:picLocks noChangeAspect="1"/>
          </p:cNvPicPr>
          <p:nvPr/>
        </p:nvPicPr>
        <p:blipFill>
          <a:blip r:embed="rId4"/>
          <a:stretch>
            <a:fillRect/>
          </a:stretch>
        </p:blipFill>
        <p:spPr>
          <a:xfrm>
            <a:off x="4813449" y="1155452"/>
            <a:ext cx="6770233" cy="6264696"/>
          </a:xfrm>
          <a:prstGeom prst="rect">
            <a:avLst/>
          </a:prstGeom>
        </p:spPr>
      </p:pic>
    </p:spTree>
    <p:extLst>
      <p:ext uri="{BB962C8B-B14F-4D97-AF65-F5344CB8AC3E}">
        <p14:creationId xmlns:p14="http://schemas.microsoft.com/office/powerpoint/2010/main" val="396964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0" name="9 Flecha derecha"/>
          <p:cNvSpPr/>
          <p:nvPr/>
        </p:nvSpPr>
        <p:spPr>
          <a:xfrm>
            <a:off x="4165377" y="3887272"/>
            <a:ext cx="504056" cy="652556"/>
          </a:xfrm>
          <a:prstGeom prst="rightArrow">
            <a:avLst/>
          </a:prstGeom>
          <a:solidFill>
            <a:schemeClr val="accent2">
              <a:lumMod val="50000"/>
            </a:schemeClr>
          </a:solidFill>
          <a:ln>
            <a:solidFill>
              <a:schemeClr val="accent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564977" y="3090165"/>
            <a:ext cx="3312368" cy="2246769"/>
          </a:xfrm>
          <a:prstGeom prst="rect">
            <a:avLst/>
          </a:prstGeom>
          <a:noFill/>
        </p:spPr>
        <p:txBody>
          <a:bodyPr wrap="square" rtlCol="0">
            <a:spAutoFit/>
          </a:bodyPr>
          <a:lstStyle/>
          <a:p>
            <a:pPr algn="just"/>
            <a:r>
              <a:rPr lang="es-MX" sz="2000" dirty="0"/>
              <a:t>Adicionalmente se solicita un resultado esperado, más importante del Programa, mismo que posteriormente tendrá que ser programado en las Fichas Técnicas correspondientes.</a:t>
            </a:r>
          </a:p>
        </p:txBody>
      </p:sp>
      <p:pic>
        <p:nvPicPr>
          <p:cNvPr id="4" name="Imagen 3">
            <a:extLst>
              <a:ext uri="{FF2B5EF4-FFF2-40B4-BE49-F238E27FC236}">
                <a16:creationId xmlns:a16="http://schemas.microsoft.com/office/drawing/2014/main" xmlns="" id="{0E1F9C69-466B-4852-823D-7ADEFF7745E3}"/>
              </a:ext>
            </a:extLst>
          </p:cNvPr>
          <p:cNvPicPr>
            <a:picLocks noChangeAspect="1"/>
          </p:cNvPicPr>
          <p:nvPr/>
        </p:nvPicPr>
        <p:blipFill>
          <a:blip r:embed="rId4"/>
          <a:stretch>
            <a:fillRect/>
          </a:stretch>
        </p:blipFill>
        <p:spPr>
          <a:xfrm>
            <a:off x="5029473" y="330735"/>
            <a:ext cx="5976664" cy="7377445"/>
          </a:xfrm>
          <a:prstGeom prst="rect">
            <a:avLst/>
          </a:prstGeom>
        </p:spPr>
      </p:pic>
    </p:spTree>
    <p:extLst>
      <p:ext uri="{BB962C8B-B14F-4D97-AF65-F5344CB8AC3E}">
        <p14:creationId xmlns:p14="http://schemas.microsoft.com/office/powerpoint/2010/main" val="303139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3" name="Imagen 2">
            <a:extLst>
              <a:ext uri="{FF2B5EF4-FFF2-40B4-BE49-F238E27FC236}">
                <a16:creationId xmlns:a16="http://schemas.microsoft.com/office/drawing/2014/main" xmlns="" id="{9FF84D98-382C-4699-983B-7880791A30D0}"/>
              </a:ext>
            </a:extLst>
          </p:cNvPr>
          <p:cNvPicPr>
            <a:picLocks noChangeAspect="1"/>
          </p:cNvPicPr>
          <p:nvPr/>
        </p:nvPicPr>
        <p:blipFill>
          <a:blip r:embed="rId4"/>
          <a:stretch>
            <a:fillRect/>
          </a:stretch>
        </p:blipFill>
        <p:spPr>
          <a:xfrm>
            <a:off x="1744369" y="1590244"/>
            <a:ext cx="9300976" cy="6193269"/>
          </a:xfrm>
          <a:prstGeom prst="rect">
            <a:avLst/>
          </a:prstGeom>
        </p:spPr>
      </p:pic>
      <p:sp>
        <p:nvSpPr>
          <p:cNvPr id="2" name="1 CuadroTexto"/>
          <p:cNvSpPr txBox="1"/>
          <p:nvPr/>
        </p:nvSpPr>
        <p:spPr>
          <a:xfrm>
            <a:off x="5101481" y="1156613"/>
            <a:ext cx="5328592" cy="430887"/>
          </a:xfrm>
          <a:prstGeom prst="rect">
            <a:avLst/>
          </a:prstGeom>
          <a:noFill/>
        </p:spPr>
        <p:txBody>
          <a:bodyPr wrap="square" rtlCol="0">
            <a:spAutoFit/>
          </a:bodyPr>
          <a:lstStyle/>
          <a:p>
            <a:r>
              <a:rPr lang="es-MX" dirty="0">
                <a:solidFill>
                  <a:srgbClr val="9D2449"/>
                </a:solidFill>
              </a:rPr>
              <a:t> Estructura analítica del programa</a:t>
            </a:r>
          </a:p>
        </p:txBody>
      </p:sp>
    </p:spTree>
    <p:extLst>
      <p:ext uri="{BB962C8B-B14F-4D97-AF65-F5344CB8AC3E}">
        <p14:creationId xmlns:p14="http://schemas.microsoft.com/office/powerpoint/2010/main" val="241521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 y="9620"/>
            <a:ext cx="12791443" cy="7785831"/>
          </a:xfrm>
          <a:prstGeom prst="rect">
            <a:avLst/>
          </a:prstGeom>
        </p:spPr>
      </p:pic>
      <p:sp>
        <p:nvSpPr>
          <p:cNvPr id="20" name="Rectángulo 14"/>
          <p:cNvSpPr/>
          <p:nvPr/>
        </p:nvSpPr>
        <p:spPr>
          <a:xfrm>
            <a:off x="854912" y="1731516"/>
            <a:ext cx="8496944" cy="461665"/>
          </a:xfrm>
          <a:prstGeom prst="rect">
            <a:avLst/>
          </a:prstGeom>
        </p:spPr>
        <p:txBody>
          <a:bodyPr wrap="square">
            <a:spAutoFit/>
          </a:bodyPr>
          <a:lstStyle/>
          <a:p>
            <a:r>
              <a:rPr lang="es-MX" sz="2400" b="1" dirty="0">
                <a:solidFill>
                  <a:srgbClr val="9D2449"/>
                </a:solidFill>
                <a:latin typeface="+mj-lt"/>
              </a:rPr>
              <a:t>Marco Jurídico</a:t>
            </a:r>
          </a:p>
        </p:txBody>
      </p:sp>
      <p:sp>
        <p:nvSpPr>
          <p:cNvPr id="2" name="1 CuadroTexto"/>
          <p:cNvSpPr txBox="1"/>
          <p:nvPr/>
        </p:nvSpPr>
        <p:spPr>
          <a:xfrm>
            <a:off x="858766" y="2523604"/>
            <a:ext cx="10439257" cy="1938992"/>
          </a:xfrm>
          <a:prstGeom prst="rect">
            <a:avLst/>
          </a:prstGeom>
          <a:noFill/>
        </p:spPr>
        <p:txBody>
          <a:bodyPr wrap="square" rtlCol="0">
            <a:spAutoFit/>
          </a:bodyPr>
          <a:lstStyle/>
          <a:p>
            <a:pPr algn="just"/>
            <a:r>
              <a:rPr lang="es-ES" sz="2000" dirty="0"/>
              <a:t>Constitución Política del Estado Libre y Soberano de Puebla; Ley de Presupuesto y Gasto Público Responsable del Estado de Puebla; Ley Orgánica de la Administración Pública del Estado de Puebla; Ley de Planeación del Estado de Puebla; Reglamento Interior de la Secretaría de Salud del Estado de Puebla; Reglamento Interior del Organismo Público Descentralizado denominado Servicios de Salud del Estado de Puebla. Así como los Planes Nacional y Estatal de Desarrollo, Programa Nacional de Salud, Programa Sectorial de Salud.</a:t>
            </a:r>
            <a:endParaRPr lang="es-MX" sz="2000" dirty="0"/>
          </a:p>
        </p:txBody>
      </p:sp>
      <p:sp>
        <p:nvSpPr>
          <p:cNvPr id="5" name="Rectángulo 9"/>
          <p:cNvSpPr/>
          <p:nvPr/>
        </p:nvSpPr>
        <p:spPr>
          <a:xfrm>
            <a:off x="858766" y="4683844"/>
            <a:ext cx="10439257" cy="1938992"/>
          </a:xfrm>
          <a:prstGeom prst="rect">
            <a:avLst/>
          </a:prstGeom>
        </p:spPr>
        <p:txBody>
          <a:bodyPr wrap="square">
            <a:spAutoFit/>
          </a:bodyPr>
          <a:lstStyle/>
          <a:p>
            <a:pPr algn="just"/>
            <a:r>
              <a:rPr lang="es-MX" sz="2000" dirty="0">
                <a:latin typeface="Calibri" pitchFamily="34" charset="0"/>
                <a:cs typeface="Calibri" pitchFamily="34" charset="0"/>
              </a:rPr>
              <a:t>En relación a lo anterior, en las atribuciones descritas en los artículos 16 fracciones IV y XVI y 24 fracción VI del “Reglamento Interior del Organismo Público Descentralizado denominado Servicios de Salud del Estado de Puebla”;  se define que la Dirección de Planeación y Programación de los Servicios de Salud del Estado de Puebla, es la responsable de «coordinar e integrar, con la participación de las áreas responsables, la propuesta de la programación anual de metas e indicadores del Organismo, de conformidad con las disposiciones aplicables».</a:t>
            </a:r>
          </a:p>
        </p:txBody>
      </p:sp>
    </p:spTree>
    <p:extLst>
      <p:ext uri="{BB962C8B-B14F-4D97-AF65-F5344CB8AC3E}">
        <p14:creationId xmlns:p14="http://schemas.microsoft.com/office/powerpoint/2010/main" val="341880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2" name="Imagen 1">
            <a:extLst>
              <a:ext uri="{FF2B5EF4-FFF2-40B4-BE49-F238E27FC236}">
                <a16:creationId xmlns:a16="http://schemas.microsoft.com/office/drawing/2014/main" xmlns="" id="{7D16C306-117E-47ED-B3A2-394AD2D5993A}"/>
              </a:ext>
            </a:extLst>
          </p:cNvPr>
          <p:cNvPicPr>
            <a:picLocks noChangeAspect="1"/>
          </p:cNvPicPr>
          <p:nvPr/>
        </p:nvPicPr>
        <p:blipFill>
          <a:blip r:embed="rId4"/>
          <a:stretch>
            <a:fillRect/>
          </a:stretch>
        </p:blipFill>
        <p:spPr>
          <a:xfrm>
            <a:off x="636985" y="1587500"/>
            <a:ext cx="10945216" cy="5917040"/>
          </a:xfrm>
          <a:prstGeom prst="rect">
            <a:avLst/>
          </a:prstGeom>
        </p:spPr>
      </p:pic>
    </p:spTree>
    <p:extLst>
      <p:ext uri="{BB962C8B-B14F-4D97-AF65-F5344CB8AC3E}">
        <p14:creationId xmlns:p14="http://schemas.microsoft.com/office/powerpoint/2010/main" val="145406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2" name="Imagen 1">
            <a:extLst>
              <a:ext uri="{FF2B5EF4-FFF2-40B4-BE49-F238E27FC236}">
                <a16:creationId xmlns:a16="http://schemas.microsoft.com/office/drawing/2014/main" xmlns="" id="{E7FD8159-A5E7-4825-958C-B269DC30400D}"/>
              </a:ext>
            </a:extLst>
          </p:cNvPr>
          <p:cNvPicPr>
            <a:picLocks noChangeAspect="1"/>
          </p:cNvPicPr>
          <p:nvPr/>
        </p:nvPicPr>
        <p:blipFill rotWithShape="1">
          <a:blip r:embed="rId4"/>
          <a:srcRect b="5364"/>
          <a:stretch/>
        </p:blipFill>
        <p:spPr>
          <a:xfrm>
            <a:off x="1285057" y="1555794"/>
            <a:ext cx="9963150" cy="6192688"/>
          </a:xfrm>
          <a:prstGeom prst="rect">
            <a:avLst/>
          </a:prstGeom>
        </p:spPr>
      </p:pic>
    </p:spTree>
    <p:extLst>
      <p:ext uri="{BB962C8B-B14F-4D97-AF65-F5344CB8AC3E}">
        <p14:creationId xmlns:p14="http://schemas.microsoft.com/office/powerpoint/2010/main" val="317193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70" y="1589691"/>
            <a:ext cx="7344816" cy="597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837786" y="1922264"/>
            <a:ext cx="4464495" cy="5632311"/>
          </a:xfrm>
          <a:prstGeom prst="rect">
            <a:avLst/>
          </a:prstGeom>
          <a:noFill/>
        </p:spPr>
        <p:txBody>
          <a:bodyPr wrap="square" rtlCol="0">
            <a:spAutoFit/>
          </a:bodyPr>
          <a:lstStyle/>
          <a:p>
            <a:pPr algn="just"/>
            <a:r>
              <a:rPr lang="es-MX" sz="1800" dirty="0"/>
              <a:t>Las áreas responsables deberán describir a la población que será atendida a través de los Programas Presupuestarios a la que se dirigirán los bienes y servicios públicos. La identificación y cuantificación de la población les permitirá a las áreas elaborar una estrategia de atención y cobertura. Esta descripción e identificación, forma parte del análisis que se realiza para la elaboración de los Diagnósticos de los Programas Presupuestarios. </a:t>
            </a:r>
          </a:p>
          <a:p>
            <a:pPr algn="just"/>
            <a:endParaRPr lang="es-MX" sz="1800" dirty="0"/>
          </a:p>
          <a:p>
            <a:pPr algn="just"/>
            <a:r>
              <a:rPr lang="es-MX" sz="1800" dirty="0"/>
              <a:t>El análisis y cuantificación de las poblaciones requiere de los siguientes elementos: </a:t>
            </a:r>
          </a:p>
          <a:p>
            <a:pPr marL="285750" indent="-285750" algn="just">
              <a:buFont typeface="Arial" pitchFamily="34" charset="0"/>
              <a:buChar char="•"/>
            </a:pPr>
            <a:r>
              <a:rPr lang="es-MX" sz="1800" dirty="0"/>
              <a:t>Identificación de las poblaciones </a:t>
            </a:r>
          </a:p>
          <a:p>
            <a:pPr marL="285750" indent="-285750" algn="just">
              <a:buFont typeface="Arial" pitchFamily="34" charset="0"/>
              <a:buChar char="•"/>
            </a:pPr>
            <a:r>
              <a:rPr lang="es-MX" sz="1800" dirty="0"/>
              <a:t>Características de las poblaciones </a:t>
            </a:r>
          </a:p>
          <a:p>
            <a:pPr marL="285750" indent="-285750" algn="just">
              <a:buFont typeface="Arial" pitchFamily="34" charset="0"/>
              <a:buChar char="•"/>
            </a:pPr>
            <a:r>
              <a:rPr lang="es-MX" sz="1800" dirty="0"/>
              <a:t>Definiciones </a:t>
            </a:r>
          </a:p>
          <a:p>
            <a:pPr marL="285750" indent="-285750" algn="just">
              <a:buFont typeface="Arial" pitchFamily="34" charset="0"/>
              <a:buChar char="•"/>
            </a:pPr>
            <a:r>
              <a:rPr lang="es-MX" sz="1800" dirty="0"/>
              <a:t>Estrategia de cobertura </a:t>
            </a:r>
          </a:p>
          <a:p>
            <a:pPr marL="285750" indent="-285750" algn="just">
              <a:buFont typeface="Arial" pitchFamily="34" charset="0"/>
              <a:buChar char="•"/>
            </a:pPr>
            <a:r>
              <a:rPr lang="es-MX" sz="1800" dirty="0"/>
              <a:t>Padrón de Beneficiarios (En caso de que cuente con éste)</a:t>
            </a:r>
          </a:p>
        </p:txBody>
      </p:sp>
    </p:spTree>
    <p:extLst>
      <p:ext uri="{BB962C8B-B14F-4D97-AF65-F5344CB8AC3E}">
        <p14:creationId xmlns:p14="http://schemas.microsoft.com/office/powerpoint/2010/main" val="4049045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2" name="1 CuadroTexto"/>
          <p:cNvSpPr txBox="1"/>
          <p:nvPr/>
        </p:nvSpPr>
        <p:spPr>
          <a:xfrm>
            <a:off x="1069033" y="1947540"/>
            <a:ext cx="9793088" cy="5016758"/>
          </a:xfrm>
          <a:prstGeom prst="rect">
            <a:avLst/>
          </a:prstGeom>
          <a:noFill/>
        </p:spPr>
        <p:txBody>
          <a:bodyPr wrap="square" rtlCol="0">
            <a:spAutoFit/>
          </a:bodyPr>
          <a:lstStyle/>
          <a:p>
            <a:r>
              <a:rPr lang="es-MX" sz="2000" b="1" dirty="0">
                <a:solidFill>
                  <a:schemeClr val="accent2">
                    <a:lumMod val="50000"/>
                  </a:schemeClr>
                </a:solidFill>
              </a:rPr>
              <a:t>Conceptos Poblacionales: </a:t>
            </a:r>
            <a:endParaRPr lang="es-MX" sz="2000" dirty="0">
              <a:solidFill>
                <a:schemeClr val="accent2">
                  <a:lumMod val="50000"/>
                </a:schemeClr>
              </a:solidFill>
            </a:endParaRPr>
          </a:p>
          <a:p>
            <a:endParaRPr lang="es-MX" sz="2000" dirty="0">
              <a:solidFill>
                <a:schemeClr val="accent2">
                  <a:lumMod val="50000"/>
                </a:schemeClr>
              </a:solidFill>
            </a:endParaRPr>
          </a:p>
          <a:p>
            <a:r>
              <a:rPr lang="es-MX" sz="2000" dirty="0">
                <a:solidFill>
                  <a:schemeClr val="accent2">
                    <a:lumMod val="50000"/>
                  </a:schemeClr>
                </a:solidFill>
              </a:rPr>
              <a:t>• </a:t>
            </a:r>
            <a:r>
              <a:rPr lang="es-MX" sz="2000" b="1" dirty="0">
                <a:solidFill>
                  <a:schemeClr val="accent2">
                    <a:lumMod val="50000"/>
                  </a:schemeClr>
                </a:solidFill>
              </a:rPr>
              <a:t>Población de Referencia (Pr) </a:t>
            </a:r>
            <a:endParaRPr lang="es-MX" sz="2000" dirty="0">
              <a:solidFill>
                <a:schemeClr val="accent2">
                  <a:lumMod val="50000"/>
                </a:schemeClr>
              </a:solidFill>
            </a:endParaRPr>
          </a:p>
          <a:p>
            <a:r>
              <a:rPr lang="es-MX" sz="2000" dirty="0"/>
              <a:t>Se refiere al universo global de la población o área referida, que se toma como referencia para el cálculo. </a:t>
            </a:r>
          </a:p>
          <a:p>
            <a:r>
              <a:rPr lang="es-MX" sz="2000" dirty="0">
                <a:solidFill>
                  <a:schemeClr val="accent2">
                    <a:lumMod val="50000"/>
                  </a:schemeClr>
                </a:solidFill>
              </a:rPr>
              <a:t>• </a:t>
            </a:r>
            <a:r>
              <a:rPr lang="es-MX" sz="2000" b="1" dirty="0">
                <a:solidFill>
                  <a:schemeClr val="accent2">
                    <a:lumMod val="50000"/>
                  </a:schemeClr>
                </a:solidFill>
              </a:rPr>
              <a:t>Población Potencial (P) </a:t>
            </a:r>
            <a:endParaRPr lang="es-MX" sz="2000" dirty="0">
              <a:solidFill>
                <a:schemeClr val="accent2">
                  <a:lumMod val="50000"/>
                </a:schemeClr>
              </a:solidFill>
            </a:endParaRPr>
          </a:p>
          <a:p>
            <a:r>
              <a:rPr lang="es-MX" sz="2000" dirty="0"/>
              <a:t>Población total que presenta la necesidad o problema que justifica la existencia de un programa y que, por lo tanto, pudiera ser elegible para su atención. </a:t>
            </a:r>
          </a:p>
          <a:p>
            <a:r>
              <a:rPr lang="es-MX" sz="2000" dirty="0" err="1"/>
              <a:t>Ppotencial</a:t>
            </a:r>
            <a:r>
              <a:rPr lang="es-MX" sz="2000" dirty="0"/>
              <a:t> = Población de Referencia - Población que no padece el problema o necesidad </a:t>
            </a:r>
          </a:p>
          <a:p>
            <a:r>
              <a:rPr lang="es-MX" sz="2000" dirty="0">
                <a:solidFill>
                  <a:schemeClr val="accent2">
                    <a:lumMod val="50000"/>
                  </a:schemeClr>
                </a:solidFill>
              </a:rPr>
              <a:t>• </a:t>
            </a:r>
            <a:r>
              <a:rPr lang="es-MX" sz="2000" b="1" dirty="0">
                <a:solidFill>
                  <a:schemeClr val="accent2">
                    <a:lumMod val="50000"/>
                  </a:schemeClr>
                </a:solidFill>
              </a:rPr>
              <a:t>Población Objetivo (Po) </a:t>
            </a:r>
            <a:endParaRPr lang="es-MX" sz="2000" dirty="0">
              <a:solidFill>
                <a:schemeClr val="accent2">
                  <a:lumMod val="50000"/>
                </a:schemeClr>
              </a:solidFill>
            </a:endParaRPr>
          </a:p>
          <a:p>
            <a:r>
              <a:rPr lang="es-MX" sz="2000" dirty="0"/>
              <a:t>Población que un programa tiene planeado o programado atender para cubrir la población potencial y que cumple con los criterios de elegibilidad establecidos en su normatividad. </a:t>
            </a:r>
          </a:p>
          <a:p>
            <a:r>
              <a:rPr lang="es-MX" sz="2000" dirty="0" err="1"/>
              <a:t>Pobjetivo</a:t>
            </a:r>
            <a:r>
              <a:rPr lang="es-MX" sz="2000" dirty="0"/>
              <a:t> = Población potencial – Población que por determinadas condiciones no es susceptible de ser beneficiario del PP. </a:t>
            </a:r>
          </a:p>
          <a:p>
            <a:r>
              <a:rPr lang="es-MX" sz="2000" dirty="0">
                <a:solidFill>
                  <a:schemeClr val="accent2">
                    <a:lumMod val="50000"/>
                  </a:schemeClr>
                </a:solidFill>
              </a:rPr>
              <a:t>• </a:t>
            </a:r>
            <a:r>
              <a:rPr lang="es-MX" sz="2000" b="1" dirty="0">
                <a:solidFill>
                  <a:schemeClr val="accent2">
                    <a:lumMod val="50000"/>
                  </a:schemeClr>
                </a:solidFill>
              </a:rPr>
              <a:t>Población Atendida (</a:t>
            </a:r>
            <a:r>
              <a:rPr lang="es-MX" sz="2000" b="1" dirty="0" err="1">
                <a:solidFill>
                  <a:schemeClr val="accent2">
                    <a:lumMod val="50000"/>
                  </a:schemeClr>
                </a:solidFill>
              </a:rPr>
              <a:t>Pa</a:t>
            </a:r>
            <a:r>
              <a:rPr lang="es-MX" sz="2000" b="1" dirty="0">
                <a:solidFill>
                  <a:schemeClr val="accent2">
                    <a:lumMod val="50000"/>
                  </a:schemeClr>
                </a:solidFill>
              </a:rPr>
              <a:t>) </a:t>
            </a:r>
            <a:endParaRPr lang="es-MX" sz="2000" dirty="0">
              <a:solidFill>
                <a:schemeClr val="accent2">
                  <a:lumMod val="50000"/>
                </a:schemeClr>
              </a:solidFill>
            </a:endParaRPr>
          </a:p>
          <a:p>
            <a:r>
              <a:rPr lang="es-MX" sz="2000" dirty="0"/>
              <a:t>Población beneficiada por un programa en el ejercicio fiscal anterior. </a:t>
            </a:r>
          </a:p>
        </p:txBody>
      </p:sp>
    </p:spTree>
    <p:extLst>
      <p:ext uri="{BB962C8B-B14F-4D97-AF65-F5344CB8AC3E}">
        <p14:creationId xmlns:p14="http://schemas.microsoft.com/office/powerpoint/2010/main" val="66444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77" y="1659508"/>
            <a:ext cx="6299219" cy="585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269711" y="1371476"/>
            <a:ext cx="5056861" cy="5632311"/>
          </a:xfrm>
          <a:prstGeom prst="rect">
            <a:avLst/>
          </a:prstGeom>
          <a:noFill/>
        </p:spPr>
        <p:txBody>
          <a:bodyPr wrap="square" rtlCol="0">
            <a:spAutoFit/>
          </a:bodyPr>
          <a:lstStyle/>
          <a:p>
            <a:pPr algn="just"/>
            <a:r>
              <a:rPr lang="es-MX" sz="1800" dirty="0"/>
              <a:t>El Diagnóstico es el instrumento que especifica de qué forma el Programa Presupuestario contribuirá al cumplimiento de los objetivos estratégicos de los ejecutores de gasto y las previsiones para su integración y operación, así como del padrón de beneficiarios en su caso, conforme a las disposiciones aplicables. Para la integración de dicho documento, se deben observar los criterios metodológicos para el Análisis y Cuantificación de la Población, y deberá cumplir con lo siguiente de acuerdo a la metodología de la Secretaría de Planeación y Finanzas: </a:t>
            </a:r>
          </a:p>
          <a:p>
            <a:pPr marL="285750" indent="-285750" algn="just">
              <a:buFont typeface="Wingdings" pitchFamily="2" charset="2"/>
              <a:buChar char="§"/>
            </a:pPr>
            <a:r>
              <a:rPr lang="es-MX" sz="1800" dirty="0"/>
              <a:t>Antecedentes y Descripción del Problema.</a:t>
            </a:r>
          </a:p>
          <a:p>
            <a:pPr marL="285750" indent="-285750" algn="just">
              <a:buFont typeface="Wingdings" pitchFamily="2" charset="2"/>
              <a:buChar char="§"/>
            </a:pPr>
            <a:r>
              <a:rPr lang="es-MX" sz="1800" dirty="0"/>
              <a:t>Objetivos </a:t>
            </a:r>
          </a:p>
          <a:p>
            <a:pPr marL="285750" indent="-285750" algn="just">
              <a:buFont typeface="Wingdings" pitchFamily="2" charset="2"/>
              <a:buChar char="§"/>
            </a:pPr>
            <a:r>
              <a:rPr lang="es-MX" sz="1800" dirty="0"/>
              <a:t>Cobertura (Población Objetivo, definida en el numeral </a:t>
            </a:r>
          </a:p>
          <a:p>
            <a:pPr marL="285750" indent="-285750" algn="just">
              <a:buFont typeface="Wingdings" pitchFamily="2" charset="2"/>
              <a:buChar char="§"/>
            </a:pPr>
            <a:r>
              <a:rPr lang="es-MX" sz="1800" dirty="0"/>
              <a:t>Análisis de similitudes y complementariedades</a:t>
            </a:r>
          </a:p>
          <a:p>
            <a:pPr marL="285750" indent="-285750" algn="just">
              <a:buFont typeface="Wingdings" pitchFamily="2" charset="2"/>
              <a:buChar char="§"/>
            </a:pPr>
            <a:r>
              <a:rPr lang="es-MX" sz="1800" dirty="0"/>
              <a:t> Presupuesto </a:t>
            </a:r>
          </a:p>
          <a:p>
            <a:pPr marL="285750" indent="-285750" algn="just">
              <a:buFont typeface="Wingdings" pitchFamily="2" charset="2"/>
              <a:buChar char="§"/>
            </a:pPr>
            <a:r>
              <a:rPr lang="es-MX" sz="1800" dirty="0"/>
              <a:t>Información Adicional </a:t>
            </a:r>
          </a:p>
          <a:p>
            <a:pPr marL="285750" indent="-285750" algn="just">
              <a:buFont typeface="Wingdings" pitchFamily="2" charset="2"/>
              <a:buChar char="§"/>
            </a:pPr>
            <a:r>
              <a:rPr lang="es-MX" sz="1800" dirty="0"/>
              <a:t>Bibliografía utilizada </a:t>
            </a:r>
          </a:p>
        </p:txBody>
      </p:sp>
    </p:spTree>
    <p:extLst>
      <p:ext uri="{BB962C8B-B14F-4D97-AF65-F5344CB8AC3E}">
        <p14:creationId xmlns:p14="http://schemas.microsoft.com/office/powerpoint/2010/main" val="35803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2" name="1 CuadroTexto"/>
          <p:cNvSpPr txBox="1"/>
          <p:nvPr/>
        </p:nvSpPr>
        <p:spPr>
          <a:xfrm>
            <a:off x="5821561" y="827513"/>
            <a:ext cx="6192688" cy="446276"/>
          </a:xfrm>
          <a:prstGeom prst="rect">
            <a:avLst/>
          </a:prstGeom>
          <a:noFill/>
        </p:spPr>
        <p:txBody>
          <a:bodyPr wrap="square" rtlCol="0">
            <a:spAutoFit/>
          </a:bodyPr>
          <a:lstStyle/>
          <a:p>
            <a:r>
              <a:rPr lang="es-MX" sz="2300" b="1" dirty="0"/>
              <a:t>Formatos de Texto del Programa:</a:t>
            </a:r>
          </a:p>
        </p:txBody>
      </p:sp>
      <p:pic>
        <p:nvPicPr>
          <p:cNvPr id="4" name="Imagen 3">
            <a:extLst>
              <a:ext uri="{FF2B5EF4-FFF2-40B4-BE49-F238E27FC236}">
                <a16:creationId xmlns:a16="http://schemas.microsoft.com/office/drawing/2014/main" xmlns="" id="{38508AA4-C1D9-4FA1-997B-C1CE707455BB}"/>
              </a:ext>
            </a:extLst>
          </p:cNvPr>
          <p:cNvPicPr>
            <a:picLocks noChangeAspect="1"/>
          </p:cNvPicPr>
          <p:nvPr/>
        </p:nvPicPr>
        <p:blipFill>
          <a:blip r:embed="rId4"/>
          <a:stretch>
            <a:fillRect/>
          </a:stretch>
        </p:blipFill>
        <p:spPr>
          <a:xfrm>
            <a:off x="69866" y="2091556"/>
            <a:ext cx="6255752" cy="3600400"/>
          </a:xfrm>
          <a:prstGeom prst="rect">
            <a:avLst/>
          </a:prstGeom>
        </p:spPr>
      </p:pic>
      <p:pic>
        <p:nvPicPr>
          <p:cNvPr id="6" name="Imagen 5">
            <a:extLst>
              <a:ext uri="{FF2B5EF4-FFF2-40B4-BE49-F238E27FC236}">
                <a16:creationId xmlns:a16="http://schemas.microsoft.com/office/drawing/2014/main" xmlns="" id="{9E36ADEF-090F-4822-817E-6EFA2FDB38D1}"/>
              </a:ext>
            </a:extLst>
          </p:cNvPr>
          <p:cNvPicPr>
            <a:picLocks noChangeAspect="1"/>
          </p:cNvPicPr>
          <p:nvPr/>
        </p:nvPicPr>
        <p:blipFill>
          <a:blip r:embed="rId5"/>
          <a:stretch>
            <a:fillRect/>
          </a:stretch>
        </p:blipFill>
        <p:spPr>
          <a:xfrm>
            <a:off x="6469633" y="3531716"/>
            <a:ext cx="6255752" cy="3890324"/>
          </a:xfrm>
          <a:prstGeom prst="rect">
            <a:avLst/>
          </a:prstGeom>
        </p:spPr>
      </p:pic>
      <p:sp>
        <p:nvSpPr>
          <p:cNvPr id="8" name="1 CuadroTexto">
            <a:extLst>
              <a:ext uri="{FF2B5EF4-FFF2-40B4-BE49-F238E27FC236}">
                <a16:creationId xmlns:a16="http://schemas.microsoft.com/office/drawing/2014/main" xmlns="" id="{60AC7CE0-3D3B-43D4-B434-B726D0B30BC0}"/>
              </a:ext>
            </a:extLst>
          </p:cNvPr>
          <p:cNvSpPr txBox="1"/>
          <p:nvPr/>
        </p:nvSpPr>
        <p:spPr>
          <a:xfrm>
            <a:off x="132929" y="1803524"/>
            <a:ext cx="6192688" cy="384721"/>
          </a:xfrm>
          <a:prstGeom prst="rect">
            <a:avLst/>
          </a:prstGeom>
          <a:noFill/>
        </p:spPr>
        <p:txBody>
          <a:bodyPr wrap="square" rtlCol="0">
            <a:spAutoFit/>
          </a:bodyPr>
          <a:lstStyle/>
          <a:p>
            <a:r>
              <a:rPr lang="es-MX" sz="1900" b="1" dirty="0"/>
              <a:t>Formato TXI </a:t>
            </a:r>
            <a:r>
              <a:rPr lang="es-MX" sz="1900" dirty="0"/>
              <a:t>Importancia del Programa</a:t>
            </a:r>
          </a:p>
        </p:txBody>
      </p:sp>
      <p:sp>
        <p:nvSpPr>
          <p:cNvPr id="9" name="1 CuadroTexto">
            <a:extLst>
              <a:ext uri="{FF2B5EF4-FFF2-40B4-BE49-F238E27FC236}">
                <a16:creationId xmlns:a16="http://schemas.microsoft.com/office/drawing/2014/main" xmlns="" id="{3E57C238-DDB1-4426-90A9-DD40066FA3DA}"/>
              </a:ext>
            </a:extLst>
          </p:cNvPr>
          <p:cNvSpPr txBox="1"/>
          <p:nvPr/>
        </p:nvSpPr>
        <p:spPr>
          <a:xfrm>
            <a:off x="6469633" y="3243684"/>
            <a:ext cx="5898277" cy="384721"/>
          </a:xfrm>
          <a:prstGeom prst="rect">
            <a:avLst/>
          </a:prstGeom>
          <a:noFill/>
        </p:spPr>
        <p:txBody>
          <a:bodyPr wrap="square" rtlCol="0">
            <a:spAutoFit/>
          </a:bodyPr>
          <a:lstStyle/>
          <a:p>
            <a:r>
              <a:rPr lang="es-MX" sz="1900" b="1" dirty="0"/>
              <a:t>Formato TX</a:t>
            </a:r>
            <a:r>
              <a:rPr lang="es-MX" sz="1900" dirty="0"/>
              <a:t>E Estrategias del Programa</a:t>
            </a:r>
          </a:p>
        </p:txBody>
      </p:sp>
    </p:spTree>
    <p:extLst>
      <p:ext uri="{BB962C8B-B14F-4D97-AF65-F5344CB8AC3E}">
        <p14:creationId xmlns:p14="http://schemas.microsoft.com/office/powerpoint/2010/main" val="3607228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8" name="1 CuadroTexto">
            <a:extLst>
              <a:ext uri="{FF2B5EF4-FFF2-40B4-BE49-F238E27FC236}">
                <a16:creationId xmlns:a16="http://schemas.microsoft.com/office/drawing/2014/main" xmlns="" id="{60AC7CE0-3D3B-43D4-B434-B726D0B30BC0}"/>
              </a:ext>
            </a:extLst>
          </p:cNvPr>
          <p:cNvSpPr txBox="1"/>
          <p:nvPr/>
        </p:nvSpPr>
        <p:spPr>
          <a:xfrm>
            <a:off x="2421458" y="1885428"/>
            <a:ext cx="6192688" cy="384721"/>
          </a:xfrm>
          <a:prstGeom prst="rect">
            <a:avLst/>
          </a:prstGeom>
          <a:noFill/>
        </p:spPr>
        <p:txBody>
          <a:bodyPr wrap="square" rtlCol="0">
            <a:spAutoFit/>
          </a:bodyPr>
          <a:lstStyle/>
          <a:p>
            <a:r>
              <a:rPr lang="es-MX" sz="1900" b="1" dirty="0"/>
              <a:t>Formato TXL </a:t>
            </a:r>
            <a:r>
              <a:rPr lang="es-MX" sz="1900" dirty="0"/>
              <a:t>Líneas de acción del Programa</a:t>
            </a:r>
          </a:p>
        </p:txBody>
      </p:sp>
      <p:pic>
        <p:nvPicPr>
          <p:cNvPr id="5" name="Imagen 4">
            <a:extLst>
              <a:ext uri="{FF2B5EF4-FFF2-40B4-BE49-F238E27FC236}">
                <a16:creationId xmlns:a16="http://schemas.microsoft.com/office/drawing/2014/main" xmlns="" id="{18934D31-5E33-4C7A-BD40-564E8B7A6263}"/>
              </a:ext>
            </a:extLst>
          </p:cNvPr>
          <p:cNvPicPr>
            <a:picLocks noChangeAspect="1"/>
          </p:cNvPicPr>
          <p:nvPr/>
        </p:nvPicPr>
        <p:blipFill>
          <a:blip r:embed="rId4"/>
          <a:stretch>
            <a:fillRect/>
          </a:stretch>
        </p:blipFill>
        <p:spPr>
          <a:xfrm>
            <a:off x="2421458" y="2379588"/>
            <a:ext cx="6712471" cy="3960440"/>
          </a:xfrm>
          <a:prstGeom prst="rect">
            <a:avLst/>
          </a:prstGeom>
        </p:spPr>
      </p:pic>
      <p:sp>
        <p:nvSpPr>
          <p:cNvPr id="10" name="1 CuadroTexto">
            <a:extLst>
              <a:ext uri="{FF2B5EF4-FFF2-40B4-BE49-F238E27FC236}">
                <a16:creationId xmlns:a16="http://schemas.microsoft.com/office/drawing/2014/main" xmlns="" id="{F84C99E8-1A34-4DCF-B2BB-5A78796DF81E}"/>
              </a:ext>
            </a:extLst>
          </p:cNvPr>
          <p:cNvSpPr txBox="1"/>
          <p:nvPr/>
        </p:nvSpPr>
        <p:spPr>
          <a:xfrm>
            <a:off x="5821561" y="827513"/>
            <a:ext cx="4752528" cy="446276"/>
          </a:xfrm>
          <a:prstGeom prst="rect">
            <a:avLst/>
          </a:prstGeom>
          <a:noFill/>
        </p:spPr>
        <p:txBody>
          <a:bodyPr wrap="square" rtlCol="0">
            <a:spAutoFit/>
          </a:bodyPr>
          <a:lstStyle/>
          <a:p>
            <a:r>
              <a:rPr lang="es-MX" sz="2300" b="1" dirty="0"/>
              <a:t>Formatos de Texto del Programa:</a:t>
            </a:r>
          </a:p>
        </p:txBody>
      </p:sp>
    </p:spTree>
    <p:extLst>
      <p:ext uri="{BB962C8B-B14F-4D97-AF65-F5344CB8AC3E}">
        <p14:creationId xmlns:p14="http://schemas.microsoft.com/office/powerpoint/2010/main" val="321314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1642329" y="2148334"/>
            <a:ext cx="9505056" cy="4708981"/>
          </a:xfrm>
          <a:prstGeom prst="rect">
            <a:avLst/>
          </a:prstGeom>
          <a:noFill/>
        </p:spPr>
        <p:txBody>
          <a:bodyPr wrap="square" rtlCol="0">
            <a:spAutoFit/>
          </a:bodyPr>
          <a:lstStyle/>
          <a:p>
            <a:pPr algn="just"/>
            <a:r>
              <a:rPr lang="es-MX" sz="2000" dirty="0"/>
              <a:t>Posteriormente, se inicia la etapa de programación de cada uno de los indicadores y metas de programas, se remite un cronograma de revisiones por programa, para que una vez revisadas las cuestiones  técnicas de la metodología, se proceda a ponerlos a consideración de las autoridades para su autorización y firma.</a:t>
            </a:r>
          </a:p>
          <a:p>
            <a:pPr algn="just"/>
            <a:endParaRPr lang="es-MX" sz="2000" dirty="0"/>
          </a:p>
          <a:p>
            <a:pPr algn="just"/>
            <a:r>
              <a:rPr lang="es-MX" sz="2000" dirty="0"/>
              <a:t>Cada programa, cuenta con una metodología diferente, tomando en consideración  recursos humanos, insumos, infraestructura, accesibilidad geográfica, otros recursos, etc. </a:t>
            </a:r>
          </a:p>
          <a:p>
            <a:pPr algn="just"/>
            <a:endParaRPr lang="es-MX" sz="2000" dirty="0"/>
          </a:p>
          <a:p>
            <a:pPr algn="just"/>
            <a:r>
              <a:rPr lang="es-MX" sz="2000" dirty="0"/>
              <a:t>La Dirección de Planeación y Programación, revisa las cuestiones técnicas en cuanto a la metodología solicitada por las instancias normativas federales y estatales, y puede emitir sugerencias en relación  al alcance de los indicadores en anteriores ejercicios, sin embargo, los valores programados en indicadores y metas, son de exclusiva responsabilidad  de las Direcciones que los generan, así como la información para su seguimiento y verificación de su cumplimiento.</a:t>
            </a:r>
          </a:p>
          <a:p>
            <a:pPr algn="just"/>
            <a:endParaRPr lang="es-MX" sz="2000" dirty="0"/>
          </a:p>
        </p:txBody>
      </p:sp>
    </p:spTree>
    <p:extLst>
      <p:ext uri="{BB962C8B-B14F-4D97-AF65-F5344CB8AC3E}">
        <p14:creationId xmlns:p14="http://schemas.microsoft.com/office/powerpoint/2010/main" val="1353190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1141041" y="1947540"/>
            <a:ext cx="10729192" cy="5324535"/>
          </a:xfrm>
          <a:prstGeom prst="rect">
            <a:avLst/>
          </a:prstGeom>
          <a:noFill/>
        </p:spPr>
        <p:txBody>
          <a:bodyPr wrap="square" rtlCol="0">
            <a:spAutoFit/>
          </a:bodyPr>
          <a:lstStyle/>
          <a:p>
            <a:pPr algn="just"/>
            <a:r>
              <a:rPr lang="es-MX" sz="2000" b="1" dirty="0"/>
              <a:t>Definición y Tipos de indicadores </a:t>
            </a:r>
            <a:endParaRPr lang="es-MX" sz="2000" dirty="0"/>
          </a:p>
          <a:p>
            <a:pPr algn="just"/>
            <a:r>
              <a:rPr lang="es-MX" sz="2000" dirty="0"/>
              <a:t>Un indicador, es la expresión cuantitativa, que proporciona un medio sencillo y fiable para medir logros (cumplimiento de objetivos y metas establecidas), reflejar los cambios vinculados con las acciones del programa para monitorear y evaluar sus resultados. Los indicadores deben representar la relación de dos o más variables a fin de que sea más fácil analizar los resultados alcanzados por un programa. </a:t>
            </a:r>
          </a:p>
          <a:p>
            <a:pPr algn="just"/>
            <a:r>
              <a:rPr lang="es-MX" sz="2000" dirty="0"/>
              <a:t>Dentro de la MIR, los Indicadores se presentan en la segunda columna y todos ellos son considerados Indicadores de Desempeño, existiendo dos tipos: </a:t>
            </a:r>
            <a:r>
              <a:rPr lang="es-MX" sz="2000" b="1" dirty="0"/>
              <a:t>Estratégicos </a:t>
            </a:r>
            <a:r>
              <a:rPr lang="es-MX" sz="2000" dirty="0"/>
              <a:t>y de </a:t>
            </a:r>
            <a:r>
              <a:rPr lang="es-MX" sz="2000" b="1" dirty="0"/>
              <a:t>Gestión</a:t>
            </a:r>
            <a:r>
              <a:rPr lang="es-MX" sz="2000" dirty="0"/>
              <a:t>.</a:t>
            </a:r>
          </a:p>
          <a:p>
            <a:pPr algn="just"/>
            <a:endParaRPr lang="es-MX" sz="2000" b="1" dirty="0"/>
          </a:p>
          <a:p>
            <a:pPr algn="just"/>
            <a:r>
              <a:rPr lang="es-MX" sz="2000" b="1" dirty="0"/>
              <a:t>Diseño de los indicadores</a:t>
            </a:r>
            <a:endParaRPr lang="es-MX" sz="2000" dirty="0"/>
          </a:p>
          <a:p>
            <a:pPr algn="just"/>
            <a:r>
              <a:rPr lang="es-MX" sz="2000" dirty="0"/>
              <a:t>Estratégicos: Miden el grado de cumplimiento de los objetivos de las Políticas Públicas y programas presupuestarios. Contribuyen a corregir o fortalecer las estrategias y la orientación de los recursos. Incluyen a los Indicadores de Fin, Propósito y algunos Componentes que impactan directamente a la población o área de enfoque de los programas presupuestarios. </a:t>
            </a:r>
          </a:p>
          <a:p>
            <a:pPr algn="just"/>
            <a:r>
              <a:rPr lang="es-MX" sz="2000" dirty="0"/>
              <a:t>Gestión: Miden el avance y logro en procesos y actividades, es decir, sobre la forma en que los bienes y/o servicios públicos son generados y entregados. Incluyen los Indicadores de Actividades y Componentes que entregan bienes y/o servicios. </a:t>
            </a:r>
          </a:p>
        </p:txBody>
      </p:sp>
    </p:spTree>
    <p:extLst>
      <p:ext uri="{BB962C8B-B14F-4D97-AF65-F5344CB8AC3E}">
        <p14:creationId xmlns:p14="http://schemas.microsoft.com/office/powerpoint/2010/main" val="1081828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781001" y="1803524"/>
            <a:ext cx="11089232" cy="5324535"/>
          </a:xfrm>
          <a:prstGeom prst="rect">
            <a:avLst/>
          </a:prstGeom>
          <a:noFill/>
        </p:spPr>
        <p:txBody>
          <a:bodyPr wrap="square" rtlCol="0">
            <a:spAutoFit/>
          </a:bodyPr>
          <a:lstStyle/>
          <a:p>
            <a:pPr algn="just"/>
            <a:r>
              <a:rPr lang="es-MX" sz="2000" b="1" dirty="0"/>
              <a:t>Criterios CREMAA de los indicadores</a:t>
            </a:r>
          </a:p>
          <a:p>
            <a:pPr algn="just"/>
            <a:endParaRPr lang="es-MX" sz="2000" dirty="0"/>
          </a:p>
          <a:p>
            <a:pPr algn="just"/>
            <a:r>
              <a:rPr lang="es-MX" sz="2000" dirty="0"/>
              <a:t>Para un determinado objetivo se pueden definir varios Indicadores para medir la situación en que se encuentra ese objetivo; pero se recomienda elegir los menos posibles y los más útiles. Un indicador debe cumplir con los criterios CREMAA sin importar si es de resultados, servicios o gestión. A continuación, se describe en qué consiste cada criterio: </a:t>
            </a:r>
          </a:p>
          <a:p>
            <a:pPr algn="just"/>
            <a:r>
              <a:rPr lang="es-MX" sz="2000" dirty="0">
                <a:solidFill>
                  <a:schemeClr val="accent2">
                    <a:lumMod val="50000"/>
                  </a:schemeClr>
                </a:solidFill>
              </a:rPr>
              <a:t>▪ </a:t>
            </a:r>
            <a:r>
              <a:rPr lang="es-MX" sz="2000" b="1" dirty="0">
                <a:solidFill>
                  <a:schemeClr val="accent2">
                    <a:lumMod val="50000"/>
                  </a:schemeClr>
                </a:solidFill>
              </a:rPr>
              <a:t>Claridad: </a:t>
            </a:r>
            <a:r>
              <a:rPr lang="es-MX" sz="2000" dirty="0"/>
              <a:t>Un indicador es claro cuando no existen dudas acerca de qué es lo que busca medir. Esto implica que el nombre del indicador sea auto explicativo y acorde con el método de cálculo, que la frecuencia de medición y la unidad de medida entre las variables que integran el método de cálculo sean consistentes y que la descripción de dichas variables permita a cualquier persona comprender a qué se refieren los términos y conceptos usados. </a:t>
            </a:r>
          </a:p>
          <a:p>
            <a:pPr algn="just"/>
            <a:r>
              <a:rPr lang="es-MX" sz="2000" dirty="0">
                <a:solidFill>
                  <a:schemeClr val="accent2">
                    <a:lumMod val="50000"/>
                  </a:schemeClr>
                </a:solidFill>
              </a:rPr>
              <a:t>▪ </a:t>
            </a:r>
            <a:r>
              <a:rPr lang="es-MX" sz="2000" b="1" dirty="0">
                <a:solidFill>
                  <a:schemeClr val="accent2">
                    <a:lumMod val="50000"/>
                  </a:schemeClr>
                </a:solidFill>
              </a:rPr>
              <a:t>Relevancia: </a:t>
            </a:r>
            <a:r>
              <a:rPr lang="es-MX" sz="2000" dirty="0"/>
              <a:t>Un indicador es relevante cuando aporta información de al menos un factor relevante del objetivo al cual se encuentra asociado. Esto implica, además, que en el indicador se especifique al menos una meta acorde con su frecuencia de medición y que esté construido como la relación de dos o más variables. </a:t>
            </a:r>
          </a:p>
          <a:p>
            <a:pPr algn="just"/>
            <a:r>
              <a:rPr lang="es-MX" sz="2000" dirty="0">
                <a:solidFill>
                  <a:schemeClr val="accent2">
                    <a:lumMod val="50000"/>
                  </a:schemeClr>
                </a:solidFill>
              </a:rPr>
              <a:t>▪ </a:t>
            </a:r>
            <a:r>
              <a:rPr lang="es-MX" sz="2000" b="1" dirty="0">
                <a:solidFill>
                  <a:schemeClr val="accent2">
                    <a:lumMod val="50000"/>
                  </a:schemeClr>
                </a:solidFill>
              </a:rPr>
              <a:t>Economía: </a:t>
            </a:r>
            <a:r>
              <a:rPr lang="es-MX" sz="2000" dirty="0"/>
              <a:t>Un indicador es económico porque la información para generarlo está disponible a un costo razonable o sin costo alguno. </a:t>
            </a:r>
          </a:p>
        </p:txBody>
      </p:sp>
    </p:spTree>
    <p:extLst>
      <p:ext uri="{BB962C8B-B14F-4D97-AF65-F5344CB8AC3E}">
        <p14:creationId xmlns:p14="http://schemas.microsoft.com/office/powerpoint/2010/main" val="367856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 y="9620"/>
            <a:ext cx="12791443" cy="7785831"/>
          </a:xfrm>
          <a:prstGeom prst="rect">
            <a:avLst/>
          </a:prstGeom>
        </p:spPr>
      </p:pic>
      <p:pic>
        <p:nvPicPr>
          <p:cNvPr id="21" name="Imagen 7"/>
          <p:cNvPicPr>
            <a:picLocks noChangeAspect="1"/>
          </p:cNvPicPr>
          <p:nvPr/>
        </p:nvPicPr>
        <p:blipFill rotWithShape="1">
          <a:blip r:embed="rId4">
            <a:extLst>
              <a:ext uri="{28A0092B-C50C-407E-A947-70E740481C1C}">
                <a14:useLocalDpi xmlns:a14="http://schemas.microsoft.com/office/drawing/2010/main" val="0"/>
              </a:ext>
            </a:extLst>
          </a:blip>
          <a:srcRect l="8327" t="11241" r="8078" b="10309"/>
          <a:stretch/>
        </p:blipFill>
        <p:spPr>
          <a:xfrm>
            <a:off x="4741441" y="1083444"/>
            <a:ext cx="6192688" cy="3448445"/>
          </a:xfrm>
          <a:prstGeom prst="rect">
            <a:avLst/>
          </a:prstGeom>
        </p:spPr>
      </p:pic>
      <p:sp>
        <p:nvSpPr>
          <p:cNvPr id="22" name="Rectángulo 9"/>
          <p:cNvSpPr/>
          <p:nvPr/>
        </p:nvSpPr>
        <p:spPr>
          <a:xfrm>
            <a:off x="492969" y="2311637"/>
            <a:ext cx="3672408" cy="5324535"/>
          </a:xfrm>
          <a:prstGeom prst="rect">
            <a:avLst/>
          </a:prstGeom>
        </p:spPr>
        <p:txBody>
          <a:bodyPr wrap="square">
            <a:spAutoFit/>
          </a:bodyPr>
          <a:lstStyle/>
          <a:p>
            <a:pPr algn="just"/>
            <a:r>
              <a:rPr lang="es-MX" sz="2000" dirty="0"/>
              <a:t>Cuando se deben tomar decisiones para promover acciones de mejora o desarrollo de una comunidad y atender necesidades particulares de diverso orden (educativas, de alimentación, de convivencia, de generación de bienes y servicios, de seguridad, de salud, etc.) tanto las autoridades como los grupos organizados de la sociedad, se enfrentan a la tarea de articular, realizar y coordinar una serie de acciones que una vez estructuradas y puestas en operación facilitan la obtención de resultados. </a:t>
            </a:r>
          </a:p>
        </p:txBody>
      </p:sp>
      <p:sp>
        <p:nvSpPr>
          <p:cNvPr id="24" name="Rectángulo 14"/>
          <p:cNvSpPr/>
          <p:nvPr/>
        </p:nvSpPr>
        <p:spPr>
          <a:xfrm>
            <a:off x="492969" y="1757104"/>
            <a:ext cx="3168352" cy="461665"/>
          </a:xfrm>
          <a:prstGeom prst="rect">
            <a:avLst/>
          </a:prstGeom>
        </p:spPr>
        <p:txBody>
          <a:bodyPr wrap="square">
            <a:spAutoFit/>
          </a:bodyPr>
          <a:lstStyle/>
          <a:p>
            <a:r>
              <a:rPr lang="es-MX" sz="2400" b="1" dirty="0">
                <a:solidFill>
                  <a:srgbClr val="9D2449"/>
                </a:solidFill>
                <a:latin typeface="+mj-lt"/>
              </a:rPr>
              <a:t>Introducción</a:t>
            </a:r>
          </a:p>
        </p:txBody>
      </p:sp>
      <p:sp>
        <p:nvSpPr>
          <p:cNvPr id="25" name="24 CuadroTexto"/>
          <p:cNvSpPr txBox="1"/>
          <p:nvPr/>
        </p:nvSpPr>
        <p:spPr>
          <a:xfrm>
            <a:off x="5029473" y="5368498"/>
            <a:ext cx="5904656" cy="2123658"/>
          </a:xfrm>
          <a:prstGeom prst="rect">
            <a:avLst/>
          </a:prstGeom>
          <a:noFill/>
        </p:spPr>
        <p:txBody>
          <a:bodyPr wrap="square" rtlCol="0">
            <a:spAutoFit/>
          </a:bodyPr>
          <a:lstStyle/>
          <a:p>
            <a:pPr algn="just"/>
            <a:r>
              <a:rPr lang="es-MX" dirty="0"/>
              <a:t>Al diseño, elaboración y articulación de las acciones con los recursos necesarios para poner en marcha las propuestas de trabajo que conduzcan a la obtención de resultados, se le ha denominado </a:t>
            </a:r>
            <a:r>
              <a:rPr lang="es-MX" b="1" dirty="0"/>
              <a:t>proceso de planeación</a:t>
            </a:r>
            <a:r>
              <a:rPr lang="es-MX" dirty="0"/>
              <a:t> (</a:t>
            </a:r>
            <a:r>
              <a:rPr lang="es-MX" dirty="0" err="1"/>
              <a:t>SHyCP</a:t>
            </a:r>
            <a:r>
              <a:rPr lang="es-MX" dirty="0"/>
              <a:t>).</a:t>
            </a:r>
          </a:p>
          <a:p>
            <a:pPr algn="just"/>
            <a:endParaRPr lang="es-MX" dirty="0"/>
          </a:p>
        </p:txBody>
      </p:sp>
    </p:spTree>
    <p:extLst>
      <p:ext uri="{BB962C8B-B14F-4D97-AF65-F5344CB8AC3E}">
        <p14:creationId xmlns:p14="http://schemas.microsoft.com/office/powerpoint/2010/main" val="4240946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781001" y="2174592"/>
            <a:ext cx="11089232" cy="4093428"/>
          </a:xfrm>
          <a:prstGeom prst="rect">
            <a:avLst/>
          </a:prstGeom>
          <a:noFill/>
        </p:spPr>
        <p:txBody>
          <a:bodyPr wrap="square" rtlCol="0">
            <a:spAutoFit/>
          </a:bodyPr>
          <a:lstStyle/>
          <a:p>
            <a:pPr algn="just"/>
            <a:r>
              <a:rPr lang="es-MX" sz="2000" b="1" dirty="0">
                <a:solidFill>
                  <a:schemeClr val="accent2">
                    <a:lumMod val="50000"/>
                  </a:schemeClr>
                </a:solidFill>
              </a:rPr>
              <a:t>Criterios CREMAA de los indicadores</a:t>
            </a:r>
          </a:p>
          <a:p>
            <a:pPr algn="just"/>
            <a:endParaRPr lang="es-MX" sz="2000" dirty="0"/>
          </a:p>
          <a:p>
            <a:pPr algn="just"/>
            <a:r>
              <a:rPr lang="es-MX" sz="2000" dirty="0">
                <a:solidFill>
                  <a:schemeClr val="accent2">
                    <a:lumMod val="50000"/>
                  </a:schemeClr>
                </a:solidFill>
              </a:rPr>
              <a:t>▪ </a:t>
            </a:r>
            <a:r>
              <a:rPr lang="es-MX" sz="2000" b="1" dirty="0">
                <a:solidFill>
                  <a:schemeClr val="accent2">
                    <a:lumMod val="50000"/>
                  </a:schemeClr>
                </a:solidFill>
              </a:rPr>
              <a:t>Monitoreable: </a:t>
            </a:r>
            <a:r>
              <a:rPr lang="es-MX" sz="2000" dirty="0"/>
              <a:t>Un indicador es monitoreable si la información de sus medios de verificación es precisa e inequívoca. Esto implica que se conozcan el valor de la línea base del indicador y los datos precisos para ubicar dónde es posible consultar el medio de verificación, y que la periodicidad con la cual éste se actualiza sea consistente con la frecuencia de medición del indicador. </a:t>
            </a:r>
          </a:p>
          <a:p>
            <a:pPr algn="just"/>
            <a:r>
              <a:rPr lang="es-MX" sz="2000" dirty="0">
                <a:solidFill>
                  <a:schemeClr val="accent2">
                    <a:lumMod val="50000"/>
                  </a:schemeClr>
                </a:solidFill>
              </a:rPr>
              <a:t>▪ </a:t>
            </a:r>
            <a:r>
              <a:rPr lang="es-MX" sz="2000" b="1" dirty="0">
                <a:solidFill>
                  <a:schemeClr val="accent2">
                    <a:lumMod val="50000"/>
                  </a:schemeClr>
                </a:solidFill>
              </a:rPr>
              <a:t>Adecuado: </a:t>
            </a:r>
            <a:r>
              <a:rPr lang="es-MX" sz="2000" dirty="0"/>
              <a:t>Un indicador es adecuado cuando aporta la información suficiente para emitir un juicio terminal y homogéneo respecto del desempeño del programa, es decir, que distintos actores pueden llegar a conclusiones similares al interpretar el indicador. Lo anterior implica que las metas anuales y sexenales sean congruentes con el sentido del indicador (ascendente o descendente) y que su dimensión (eficiencia, eficacia, calidad o economía) sea consistente con los conceptos de la MML. </a:t>
            </a:r>
          </a:p>
          <a:p>
            <a:pPr algn="just"/>
            <a:r>
              <a:rPr lang="es-MX" sz="2000" dirty="0">
                <a:solidFill>
                  <a:schemeClr val="accent2">
                    <a:lumMod val="50000"/>
                  </a:schemeClr>
                </a:solidFill>
              </a:rPr>
              <a:t>▪ </a:t>
            </a:r>
            <a:r>
              <a:rPr lang="es-MX" sz="2000" b="1" dirty="0">
                <a:solidFill>
                  <a:schemeClr val="accent2">
                    <a:lumMod val="50000"/>
                  </a:schemeClr>
                </a:solidFill>
              </a:rPr>
              <a:t>Aporte Marginal: </a:t>
            </a:r>
            <a:r>
              <a:rPr lang="es-MX" sz="2000" dirty="0"/>
              <a:t>Se considera que un indicador contribuye con un aporte marginal cuando provee información adicional en comparación con algún otro indicador propuesto. </a:t>
            </a:r>
          </a:p>
        </p:txBody>
      </p:sp>
    </p:spTree>
    <p:extLst>
      <p:ext uri="{BB962C8B-B14F-4D97-AF65-F5344CB8AC3E}">
        <p14:creationId xmlns:p14="http://schemas.microsoft.com/office/powerpoint/2010/main" val="2280779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781001" y="1875532"/>
            <a:ext cx="11089232" cy="5016758"/>
          </a:xfrm>
          <a:prstGeom prst="rect">
            <a:avLst/>
          </a:prstGeom>
          <a:noFill/>
        </p:spPr>
        <p:txBody>
          <a:bodyPr wrap="square" rtlCol="0">
            <a:spAutoFit/>
          </a:bodyPr>
          <a:lstStyle/>
          <a:p>
            <a:pPr algn="just"/>
            <a:r>
              <a:rPr lang="es-MX" sz="2000" b="1" dirty="0">
                <a:solidFill>
                  <a:schemeClr val="accent2">
                    <a:lumMod val="50000"/>
                  </a:schemeClr>
                </a:solidFill>
              </a:rPr>
              <a:t>Construcción de Indicadores.</a:t>
            </a:r>
          </a:p>
          <a:p>
            <a:pPr algn="just"/>
            <a:endParaRPr lang="es-MX" sz="2000" b="1" dirty="0"/>
          </a:p>
          <a:p>
            <a:pPr algn="just"/>
            <a:r>
              <a:rPr lang="es-MX" sz="2000" dirty="0"/>
              <a:t>Los indicadores serán claros y precisos si el objetivo al que están asociados también lo es. De ahí que el primer paso para la construcción de los indicadores es: </a:t>
            </a:r>
          </a:p>
          <a:p>
            <a:pPr algn="just"/>
            <a:endParaRPr lang="es-MX" sz="2000" dirty="0"/>
          </a:p>
          <a:p>
            <a:pPr algn="just"/>
            <a:r>
              <a:rPr lang="es-MX" sz="2000" dirty="0"/>
              <a:t>▪ Identificar los factores relevantes; éstos son los aspectos más importantes del objetivo, ya que describen qué y en quién se va a medir; corresponden al conjunto de palabras que enuncian cuál es el logro esperado y sobre quién se espera dicho logro. </a:t>
            </a:r>
          </a:p>
          <a:p>
            <a:pPr algn="just"/>
            <a:endParaRPr lang="es-MX" sz="2000" dirty="0"/>
          </a:p>
          <a:p>
            <a:pPr algn="just"/>
            <a:r>
              <a:rPr lang="es-MX" sz="2000" dirty="0"/>
              <a:t>▪ Determinar el </a:t>
            </a:r>
            <a:r>
              <a:rPr lang="es-MX" sz="2000" b="1" dirty="0"/>
              <a:t>nombre del indicador</a:t>
            </a:r>
            <a:r>
              <a:rPr lang="es-MX" sz="2000" dirty="0"/>
              <a:t>, siendo la expresión que lo identifica y manifiesta lo que se desea medir con él. </a:t>
            </a:r>
          </a:p>
          <a:p>
            <a:pPr algn="just"/>
            <a:r>
              <a:rPr lang="es-MX" sz="2000" dirty="0"/>
              <a:t>a. El nombre no debe de repetir el objetivo </a:t>
            </a:r>
          </a:p>
          <a:p>
            <a:pPr algn="just"/>
            <a:r>
              <a:rPr lang="es-MX" sz="2000" dirty="0"/>
              <a:t>b. Debe ser claro y entendible, pero no debe de presentarse como definición </a:t>
            </a:r>
          </a:p>
          <a:p>
            <a:pPr algn="just"/>
            <a:r>
              <a:rPr lang="es-MX" sz="2000" dirty="0"/>
              <a:t>c. Debe ser único y corto, pero debe ser preciso.</a:t>
            </a:r>
          </a:p>
          <a:p>
            <a:pPr algn="just"/>
            <a:r>
              <a:rPr lang="es-MX" sz="2000" dirty="0"/>
              <a:t>d. No debe reflejar una acción, es decir, no incluir verbos en infinitivo </a:t>
            </a:r>
          </a:p>
          <a:p>
            <a:pPr algn="just"/>
            <a:r>
              <a:rPr lang="es-MX" sz="2000" dirty="0"/>
              <a:t>e. No contiene el método de cálculo, pero debe ser consistente con el mismo. </a:t>
            </a:r>
          </a:p>
        </p:txBody>
      </p:sp>
    </p:spTree>
    <p:extLst>
      <p:ext uri="{BB962C8B-B14F-4D97-AF65-F5344CB8AC3E}">
        <p14:creationId xmlns:p14="http://schemas.microsoft.com/office/powerpoint/2010/main" val="13497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781001" y="2019548"/>
            <a:ext cx="11089232" cy="4401205"/>
          </a:xfrm>
          <a:prstGeom prst="rect">
            <a:avLst/>
          </a:prstGeom>
          <a:noFill/>
        </p:spPr>
        <p:txBody>
          <a:bodyPr wrap="square" rtlCol="0">
            <a:spAutoFit/>
          </a:bodyPr>
          <a:lstStyle/>
          <a:p>
            <a:pPr algn="just"/>
            <a:r>
              <a:rPr lang="es-MX" sz="2000" b="1" dirty="0">
                <a:solidFill>
                  <a:schemeClr val="accent2">
                    <a:lumMod val="50000"/>
                  </a:schemeClr>
                </a:solidFill>
              </a:rPr>
              <a:t>Construcción de Indicadores.</a:t>
            </a:r>
          </a:p>
          <a:p>
            <a:pPr algn="just"/>
            <a:endParaRPr lang="es-MX" sz="2000" dirty="0"/>
          </a:p>
          <a:p>
            <a:pPr algn="just"/>
            <a:r>
              <a:rPr lang="es-MX" sz="2000" dirty="0"/>
              <a:t>▪ </a:t>
            </a:r>
            <a:r>
              <a:rPr lang="es-MX" sz="2000" b="1" dirty="0"/>
              <a:t>Definición del Indicador, </a:t>
            </a:r>
            <a:r>
              <a:rPr lang="es-MX" sz="2000" dirty="0"/>
              <a:t>debe precisar qué se pretende medir del objetivo al que está asociado; debe ayudar a entender la utilidad, finalidad o uso del Indicador. No debe repetir el nombre del Indicador ni el método del cálculo. </a:t>
            </a:r>
          </a:p>
          <a:p>
            <a:pPr algn="just"/>
            <a:endParaRPr lang="es-MX" sz="2000" dirty="0"/>
          </a:p>
          <a:p>
            <a:pPr algn="just"/>
            <a:r>
              <a:rPr lang="es-MX" sz="2000" dirty="0"/>
              <a:t>▪ </a:t>
            </a:r>
            <a:r>
              <a:rPr lang="es-MX" sz="2000" b="1" dirty="0"/>
              <a:t>Método de Cálculo, </a:t>
            </a:r>
            <a:r>
              <a:rPr lang="es-MX" sz="2000" dirty="0"/>
              <a:t>determina la forma en que se relacionan las variables establecidas para el Indicador. Los métodos de cálculo más comunes son: porcentaje, promedio, tasa. </a:t>
            </a:r>
          </a:p>
          <a:p>
            <a:pPr algn="just"/>
            <a:endParaRPr lang="es-MX" sz="2000" dirty="0"/>
          </a:p>
          <a:p>
            <a:pPr algn="just"/>
            <a:r>
              <a:rPr lang="es-MX" sz="2000" dirty="0"/>
              <a:t>o Utiliza símbolos matemáticos para las expresiones aritméticas, no palabras. </a:t>
            </a:r>
          </a:p>
          <a:p>
            <a:pPr algn="just"/>
            <a:r>
              <a:rPr lang="es-MX" sz="2000" dirty="0"/>
              <a:t>o Expresa de manera puntual las características de las variables y de ser necesario, el año y la fuente de verificación de la información de cada una de ellas. </a:t>
            </a:r>
          </a:p>
          <a:p>
            <a:pPr algn="just"/>
            <a:r>
              <a:rPr lang="es-MX" sz="2000" dirty="0"/>
              <a:t>o En caso de que el método de cálculo del Indicador contenga expresiones matemáticas complejas, colocar la explicación en el apartado de Referencias Adicionales, comentarios técnicos. </a:t>
            </a:r>
          </a:p>
        </p:txBody>
      </p:sp>
    </p:spTree>
    <p:extLst>
      <p:ext uri="{BB962C8B-B14F-4D97-AF65-F5344CB8AC3E}">
        <p14:creationId xmlns:p14="http://schemas.microsoft.com/office/powerpoint/2010/main" val="2548870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11" name="10 CuadroTexto"/>
          <p:cNvSpPr txBox="1"/>
          <p:nvPr/>
        </p:nvSpPr>
        <p:spPr>
          <a:xfrm>
            <a:off x="756189" y="1875532"/>
            <a:ext cx="11089232" cy="5632311"/>
          </a:xfrm>
          <a:prstGeom prst="rect">
            <a:avLst/>
          </a:prstGeom>
          <a:noFill/>
        </p:spPr>
        <p:txBody>
          <a:bodyPr wrap="square" rtlCol="0">
            <a:spAutoFit/>
          </a:bodyPr>
          <a:lstStyle/>
          <a:p>
            <a:pPr algn="just"/>
            <a:r>
              <a:rPr lang="es-MX" sz="2000" b="1" dirty="0"/>
              <a:t>Construcción de Indicadores.</a:t>
            </a:r>
          </a:p>
          <a:p>
            <a:pPr algn="just"/>
            <a:endParaRPr lang="es-MX" sz="2000" dirty="0"/>
          </a:p>
          <a:p>
            <a:pPr algn="just"/>
            <a:r>
              <a:rPr lang="es-MX" sz="2000" dirty="0"/>
              <a:t>▪ La </a:t>
            </a:r>
            <a:r>
              <a:rPr lang="es-MX" sz="2000" b="1" dirty="0"/>
              <a:t>unidad de medida </a:t>
            </a:r>
            <a:r>
              <a:rPr lang="es-MX" sz="2000" dirty="0"/>
              <a:t>hace referencia a la determinación concreta de la forma en la que se quiere expresar el resultado de la medición al aplicar el indicador. </a:t>
            </a:r>
          </a:p>
          <a:p>
            <a:pPr algn="just"/>
            <a:endParaRPr lang="es-MX" sz="2000" dirty="0"/>
          </a:p>
          <a:p>
            <a:pPr algn="just"/>
            <a:r>
              <a:rPr lang="es-MX" sz="2000" dirty="0"/>
              <a:t>La unidad de medida deberá corresponder, invariablemente, con el método de cálculo y con los valores expresados en la línea base y las metas. </a:t>
            </a:r>
          </a:p>
          <a:p>
            <a:pPr algn="just"/>
            <a:r>
              <a:rPr lang="es-MX" sz="2000" dirty="0"/>
              <a:t>▪ </a:t>
            </a:r>
            <a:r>
              <a:rPr lang="es-MX" sz="2000" b="1" dirty="0"/>
              <a:t>Frecuencia de medición </a:t>
            </a:r>
            <a:r>
              <a:rPr lang="es-MX" sz="2000" dirty="0"/>
              <a:t>hace referencia a la periodicidad en el tiempo con que se realiza la medición del Indicador. </a:t>
            </a:r>
          </a:p>
          <a:p>
            <a:pPr algn="just"/>
            <a:r>
              <a:rPr lang="es-MX" sz="2000" dirty="0"/>
              <a:t>▪ La </a:t>
            </a:r>
            <a:r>
              <a:rPr lang="es-MX" sz="2000" b="1" dirty="0"/>
              <a:t>línea base </a:t>
            </a:r>
            <a:r>
              <a:rPr lang="es-MX" sz="2000" dirty="0"/>
              <a:t>es el valor del Indicador que se establece como punto de partida para evaluarlo y darle seguimiento. El registro del valor de la línea base y del año al que corresponde esa medición, es obligatorio para todos los Indicadores. En caso de que el Indicador sea de nueva creación y no pueda establecerse la línea base, se tomará como línea base el primer resultado alcanzado en el ejercicio fiscal en curso. </a:t>
            </a:r>
          </a:p>
          <a:p>
            <a:pPr algn="just"/>
            <a:r>
              <a:rPr lang="es-MX" sz="2000" dirty="0"/>
              <a:t>▪ La </a:t>
            </a:r>
            <a:r>
              <a:rPr lang="es-MX" sz="2000" b="1" dirty="0"/>
              <a:t>meta </a:t>
            </a:r>
            <a:r>
              <a:rPr lang="es-MX" sz="2000" dirty="0"/>
              <a:t>permite establecer límites o niveles máximos de logro, comunica el nivel de desempeño esperado por los responsables de PP y permite enfocarse hacia la mejora. </a:t>
            </a:r>
          </a:p>
          <a:p>
            <a:pPr algn="just"/>
            <a:endParaRPr lang="es-MX" sz="2000" dirty="0"/>
          </a:p>
          <a:p>
            <a:pPr algn="just"/>
            <a:r>
              <a:rPr lang="es-MX" sz="2000" dirty="0"/>
              <a:t>Los formatos utilizados para la determinación de indicadores y metas son los siguientes:</a:t>
            </a:r>
          </a:p>
        </p:txBody>
      </p:sp>
    </p:spTree>
    <p:extLst>
      <p:ext uri="{BB962C8B-B14F-4D97-AF65-F5344CB8AC3E}">
        <p14:creationId xmlns:p14="http://schemas.microsoft.com/office/powerpoint/2010/main" val="2556753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2" name="1 CuadroTexto"/>
          <p:cNvSpPr txBox="1"/>
          <p:nvPr/>
        </p:nvSpPr>
        <p:spPr>
          <a:xfrm>
            <a:off x="4957465" y="818059"/>
            <a:ext cx="6192688" cy="769441"/>
          </a:xfrm>
          <a:prstGeom prst="rect">
            <a:avLst/>
          </a:prstGeom>
          <a:noFill/>
        </p:spPr>
        <p:txBody>
          <a:bodyPr wrap="square" rtlCol="0">
            <a:spAutoFit/>
          </a:bodyPr>
          <a:lstStyle/>
          <a:p>
            <a:pPr algn="ctr"/>
            <a:r>
              <a:rPr lang="es-MX" dirty="0">
                <a:solidFill>
                  <a:srgbClr val="9D2449"/>
                </a:solidFill>
              </a:rPr>
              <a:t>Formatos para la programación de metas e indicadores, 2022</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042" y="1803525"/>
            <a:ext cx="1056563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49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057" y="2062532"/>
            <a:ext cx="104584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89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93" y="1659508"/>
            <a:ext cx="11305256" cy="592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893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09" y="1875533"/>
            <a:ext cx="1116124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73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318"/>
            <a:ext cx="12791443" cy="7785831"/>
          </a:xfrm>
          <a:prstGeom prst="rect">
            <a:avLst/>
          </a:prstGeom>
        </p:spPr>
      </p:pic>
      <p:pic>
        <p:nvPicPr>
          <p:cNvPr id="3" name="Imagen 2">
            <a:extLst>
              <a:ext uri="{FF2B5EF4-FFF2-40B4-BE49-F238E27FC236}">
                <a16:creationId xmlns:a16="http://schemas.microsoft.com/office/drawing/2014/main" xmlns="" id="{E96B8BDE-09CB-4D41-BA54-897583B11D41}"/>
              </a:ext>
            </a:extLst>
          </p:cNvPr>
          <p:cNvPicPr>
            <a:picLocks noChangeAspect="1"/>
          </p:cNvPicPr>
          <p:nvPr/>
        </p:nvPicPr>
        <p:blipFill>
          <a:blip r:embed="rId4"/>
          <a:stretch>
            <a:fillRect/>
          </a:stretch>
        </p:blipFill>
        <p:spPr>
          <a:xfrm>
            <a:off x="204937" y="2021216"/>
            <a:ext cx="12324012" cy="4966884"/>
          </a:xfrm>
          <a:prstGeom prst="rect">
            <a:avLst/>
          </a:prstGeom>
        </p:spPr>
      </p:pic>
    </p:spTree>
    <p:extLst>
      <p:ext uri="{BB962C8B-B14F-4D97-AF65-F5344CB8AC3E}">
        <p14:creationId xmlns:p14="http://schemas.microsoft.com/office/powerpoint/2010/main" val="984385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pic>
        <p:nvPicPr>
          <p:cNvPr id="3" name="Imagen 2">
            <a:extLst>
              <a:ext uri="{FF2B5EF4-FFF2-40B4-BE49-F238E27FC236}">
                <a16:creationId xmlns:a16="http://schemas.microsoft.com/office/drawing/2014/main" xmlns="" id="{FA4A7CB2-15D7-4E59-ABD4-C0E3203C26DF}"/>
              </a:ext>
            </a:extLst>
          </p:cNvPr>
          <p:cNvPicPr>
            <a:picLocks noChangeAspect="1"/>
          </p:cNvPicPr>
          <p:nvPr/>
        </p:nvPicPr>
        <p:blipFill>
          <a:blip r:embed="rId4"/>
          <a:stretch>
            <a:fillRect/>
          </a:stretch>
        </p:blipFill>
        <p:spPr>
          <a:xfrm>
            <a:off x="204937" y="2667620"/>
            <a:ext cx="12385376" cy="3115679"/>
          </a:xfrm>
          <a:prstGeom prst="rect">
            <a:avLst/>
          </a:prstGeom>
        </p:spPr>
      </p:pic>
    </p:spTree>
    <p:extLst>
      <p:ext uri="{BB962C8B-B14F-4D97-AF65-F5344CB8AC3E}">
        <p14:creationId xmlns:p14="http://schemas.microsoft.com/office/powerpoint/2010/main" val="138845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5" y="-22194"/>
            <a:ext cx="12791443" cy="7785831"/>
          </a:xfrm>
          <a:prstGeom prst="rect">
            <a:avLst/>
          </a:prstGeom>
        </p:spPr>
      </p:pic>
      <p:sp>
        <p:nvSpPr>
          <p:cNvPr id="23" name="22 CuadroTexto"/>
          <p:cNvSpPr txBox="1"/>
          <p:nvPr/>
        </p:nvSpPr>
        <p:spPr>
          <a:xfrm>
            <a:off x="3867249" y="1227460"/>
            <a:ext cx="5040560" cy="430887"/>
          </a:xfrm>
          <a:prstGeom prst="rect">
            <a:avLst/>
          </a:prstGeom>
          <a:noFill/>
        </p:spPr>
        <p:txBody>
          <a:bodyPr wrap="square" rtlCol="0">
            <a:spAutoFit/>
          </a:bodyPr>
          <a:lstStyle/>
          <a:p>
            <a:pPr algn="ctr"/>
            <a:r>
              <a:rPr lang="es-MX" dirty="0">
                <a:solidFill>
                  <a:schemeClr val="accent2">
                    <a:lumMod val="75000"/>
                  </a:schemeClr>
                </a:solidFill>
              </a:rPr>
              <a:t>Esquema de Planeación y Programación</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161" y="1233090"/>
            <a:ext cx="8035677"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32063" y="7348140"/>
            <a:ext cx="5161706" cy="246221"/>
          </a:xfrm>
          <a:prstGeom prst="rect">
            <a:avLst/>
          </a:prstGeom>
          <a:noFill/>
        </p:spPr>
        <p:txBody>
          <a:bodyPr wrap="square" rtlCol="0">
            <a:spAutoFit/>
          </a:bodyPr>
          <a:lstStyle/>
          <a:p>
            <a:r>
              <a:rPr lang="es-MX" sz="1000" dirty="0"/>
              <a:t>Fuente: Secretaría de Hacienda y Crédito Público</a:t>
            </a:r>
          </a:p>
        </p:txBody>
      </p:sp>
    </p:spTree>
    <p:extLst>
      <p:ext uri="{BB962C8B-B14F-4D97-AF65-F5344CB8AC3E}">
        <p14:creationId xmlns:p14="http://schemas.microsoft.com/office/powerpoint/2010/main" val="250058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3" name="Imagen 2">
            <a:extLst>
              <a:ext uri="{FF2B5EF4-FFF2-40B4-BE49-F238E27FC236}">
                <a16:creationId xmlns:a16="http://schemas.microsoft.com/office/drawing/2014/main" xmlns="" id="{5115B587-53A1-4EDC-A9AF-B192C89DB4CA}"/>
              </a:ext>
            </a:extLst>
          </p:cNvPr>
          <p:cNvPicPr>
            <a:picLocks noChangeAspect="1"/>
          </p:cNvPicPr>
          <p:nvPr/>
        </p:nvPicPr>
        <p:blipFill>
          <a:blip r:embed="rId4"/>
          <a:stretch>
            <a:fillRect/>
          </a:stretch>
        </p:blipFill>
        <p:spPr>
          <a:xfrm>
            <a:off x="209796" y="2451596"/>
            <a:ext cx="12380517" cy="3600400"/>
          </a:xfrm>
          <a:prstGeom prst="rect">
            <a:avLst/>
          </a:prstGeom>
        </p:spPr>
      </p:pic>
    </p:spTree>
    <p:extLst>
      <p:ext uri="{BB962C8B-B14F-4D97-AF65-F5344CB8AC3E}">
        <p14:creationId xmlns:p14="http://schemas.microsoft.com/office/powerpoint/2010/main" val="766237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 y="3324"/>
            <a:ext cx="12791443" cy="7785831"/>
          </a:xfrm>
          <a:prstGeom prst="rect">
            <a:avLst/>
          </a:prstGeom>
        </p:spPr>
      </p:pic>
      <p:pic>
        <p:nvPicPr>
          <p:cNvPr id="3" name="Imagen 2">
            <a:extLst>
              <a:ext uri="{FF2B5EF4-FFF2-40B4-BE49-F238E27FC236}">
                <a16:creationId xmlns:a16="http://schemas.microsoft.com/office/drawing/2014/main" xmlns="" id="{8D52939B-B361-40A4-9749-FF35E9E9772D}"/>
              </a:ext>
            </a:extLst>
          </p:cNvPr>
          <p:cNvPicPr>
            <a:picLocks noChangeAspect="1"/>
          </p:cNvPicPr>
          <p:nvPr/>
        </p:nvPicPr>
        <p:blipFill>
          <a:blip r:embed="rId4"/>
          <a:stretch>
            <a:fillRect/>
          </a:stretch>
        </p:blipFill>
        <p:spPr>
          <a:xfrm>
            <a:off x="1429073" y="1574011"/>
            <a:ext cx="10169170" cy="6062161"/>
          </a:xfrm>
          <a:prstGeom prst="rect">
            <a:avLst/>
          </a:prstGeom>
        </p:spPr>
      </p:pic>
    </p:spTree>
    <p:extLst>
      <p:ext uri="{BB962C8B-B14F-4D97-AF65-F5344CB8AC3E}">
        <p14:creationId xmlns:p14="http://schemas.microsoft.com/office/powerpoint/2010/main" val="1797289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3" name="Imagen 2">
            <a:extLst>
              <a:ext uri="{FF2B5EF4-FFF2-40B4-BE49-F238E27FC236}">
                <a16:creationId xmlns:a16="http://schemas.microsoft.com/office/drawing/2014/main" xmlns="" id="{0DAD57E0-9407-48E1-93D0-D051A60782C9}"/>
              </a:ext>
            </a:extLst>
          </p:cNvPr>
          <p:cNvPicPr>
            <a:picLocks noChangeAspect="1"/>
          </p:cNvPicPr>
          <p:nvPr/>
        </p:nvPicPr>
        <p:blipFill>
          <a:blip r:embed="rId4"/>
          <a:stretch>
            <a:fillRect/>
          </a:stretch>
        </p:blipFill>
        <p:spPr>
          <a:xfrm>
            <a:off x="348953" y="1803524"/>
            <a:ext cx="12097344" cy="5616624"/>
          </a:xfrm>
          <a:prstGeom prst="rect">
            <a:avLst/>
          </a:prstGeom>
        </p:spPr>
      </p:pic>
    </p:spTree>
    <p:extLst>
      <p:ext uri="{BB962C8B-B14F-4D97-AF65-F5344CB8AC3E}">
        <p14:creationId xmlns:p14="http://schemas.microsoft.com/office/powerpoint/2010/main" val="2496243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3" name="Imagen 2">
            <a:extLst>
              <a:ext uri="{FF2B5EF4-FFF2-40B4-BE49-F238E27FC236}">
                <a16:creationId xmlns:a16="http://schemas.microsoft.com/office/drawing/2014/main" xmlns="" id="{2EDF3B73-337B-4FA3-8C47-797D9400605B}"/>
              </a:ext>
            </a:extLst>
          </p:cNvPr>
          <p:cNvPicPr>
            <a:picLocks noChangeAspect="1"/>
          </p:cNvPicPr>
          <p:nvPr/>
        </p:nvPicPr>
        <p:blipFill>
          <a:blip r:embed="rId4"/>
          <a:stretch>
            <a:fillRect/>
          </a:stretch>
        </p:blipFill>
        <p:spPr>
          <a:xfrm>
            <a:off x="348953" y="2307445"/>
            <a:ext cx="11953328" cy="4608647"/>
          </a:xfrm>
          <a:prstGeom prst="rect">
            <a:avLst/>
          </a:prstGeom>
        </p:spPr>
      </p:pic>
    </p:spTree>
    <p:extLst>
      <p:ext uri="{BB962C8B-B14F-4D97-AF65-F5344CB8AC3E}">
        <p14:creationId xmlns:p14="http://schemas.microsoft.com/office/powerpoint/2010/main" val="3387681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3" name="Imagen 2">
            <a:extLst>
              <a:ext uri="{FF2B5EF4-FFF2-40B4-BE49-F238E27FC236}">
                <a16:creationId xmlns:a16="http://schemas.microsoft.com/office/drawing/2014/main" xmlns="" id="{11A18764-5C40-4185-8954-B249405A7C2E}"/>
              </a:ext>
            </a:extLst>
          </p:cNvPr>
          <p:cNvPicPr>
            <a:picLocks noChangeAspect="1"/>
          </p:cNvPicPr>
          <p:nvPr/>
        </p:nvPicPr>
        <p:blipFill>
          <a:blip r:embed="rId4"/>
          <a:stretch>
            <a:fillRect/>
          </a:stretch>
        </p:blipFill>
        <p:spPr>
          <a:xfrm>
            <a:off x="512673" y="2307580"/>
            <a:ext cx="11861616" cy="3960440"/>
          </a:xfrm>
          <a:prstGeom prst="rect">
            <a:avLst/>
          </a:prstGeom>
        </p:spPr>
      </p:pic>
    </p:spTree>
    <p:extLst>
      <p:ext uri="{BB962C8B-B14F-4D97-AF65-F5344CB8AC3E}">
        <p14:creationId xmlns:p14="http://schemas.microsoft.com/office/powerpoint/2010/main" val="1711513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4" name="Imagen 3">
            <a:extLst>
              <a:ext uri="{FF2B5EF4-FFF2-40B4-BE49-F238E27FC236}">
                <a16:creationId xmlns:a16="http://schemas.microsoft.com/office/drawing/2014/main" xmlns="" id="{592083B9-8F4D-408C-BFA0-E60B323AA249}"/>
              </a:ext>
            </a:extLst>
          </p:cNvPr>
          <p:cNvPicPr>
            <a:picLocks noChangeAspect="1"/>
          </p:cNvPicPr>
          <p:nvPr/>
        </p:nvPicPr>
        <p:blipFill>
          <a:blip r:embed="rId4"/>
          <a:stretch>
            <a:fillRect/>
          </a:stretch>
        </p:blipFill>
        <p:spPr>
          <a:xfrm>
            <a:off x="492969" y="1803524"/>
            <a:ext cx="11525250" cy="5248275"/>
          </a:xfrm>
          <a:prstGeom prst="rect">
            <a:avLst/>
          </a:prstGeom>
        </p:spPr>
      </p:pic>
    </p:spTree>
    <p:extLst>
      <p:ext uri="{BB962C8B-B14F-4D97-AF65-F5344CB8AC3E}">
        <p14:creationId xmlns:p14="http://schemas.microsoft.com/office/powerpoint/2010/main" val="135324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4" name="Imagen 3">
            <a:extLst>
              <a:ext uri="{FF2B5EF4-FFF2-40B4-BE49-F238E27FC236}">
                <a16:creationId xmlns:a16="http://schemas.microsoft.com/office/drawing/2014/main" xmlns="" id="{7109378B-652C-436C-8310-71EAA3047493}"/>
              </a:ext>
            </a:extLst>
          </p:cNvPr>
          <p:cNvPicPr>
            <a:picLocks noChangeAspect="1"/>
          </p:cNvPicPr>
          <p:nvPr/>
        </p:nvPicPr>
        <p:blipFill>
          <a:blip r:embed="rId4"/>
          <a:stretch>
            <a:fillRect/>
          </a:stretch>
        </p:blipFill>
        <p:spPr>
          <a:xfrm>
            <a:off x="2130896" y="1754095"/>
            <a:ext cx="8587209" cy="5954085"/>
          </a:xfrm>
          <a:prstGeom prst="rect">
            <a:avLst/>
          </a:prstGeom>
        </p:spPr>
      </p:pic>
    </p:spTree>
    <p:extLst>
      <p:ext uri="{BB962C8B-B14F-4D97-AF65-F5344CB8AC3E}">
        <p14:creationId xmlns:p14="http://schemas.microsoft.com/office/powerpoint/2010/main" val="3160327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5643"/>
            <a:ext cx="12791443" cy="7785831"/>
          </a:xfrm>
          <a:prstGeom prst="rect">
            <a:avLst/>
          </a:prstGeom>
        </p:spPr>
      </p:pic>
      <p:sp>
        <p:nvSpPr>
          <p:cNvPr id="3" name="30 CuadroTexto"/>
          <p:cNvSpPr txBox="1"/>
          <p:nvPr/>
        </p:nvSpPr>
        <p:spPr>
          <a:xfrm>
            <a:off x="492969" y="1515492"/>
            <a:ext cx="11249828" cy="6340197"/>
          </a:xfrm>
          <a:prstGeom prst="rect">
            <a:avLst/>
          </a:prstGeom>
          <a:noFill/>
        </p:spPr>
        <p:txBody>
          <a:bodyPr wrap="square" rtlCol="0">
            <a:spAutoFit/>
          </a:bodyPr>
          <a:lstStyle/>
          <a:p>
            <a:pPr algn="just"/>
            <a:r>
              <a:rPr lang="es-MX" sz="1400" dirty="0"/>
              <a:t>Un ejemplo: </a:t>
            </a:r>
          </a:p>
          <a:p>
            <a:pPr algn="just"/>
            <a:r>
              <a:rPr lang="es-MX" sz="1400" dirty="0"/>
              <a:t>Dentro del programa de Atención Hospitalaria se integran las metas e indicadores globales comprometidas para el ejercicio 2020.</a:t>
            </a:r>
          </a:p>
          <a:p>
            <a:pPr algn="just"/>
            <a:endParaRPr lang="es-MX" sz="1400" dirty="0"/>
          </a:p>
          <a:p>
            <a:pPr algn="just"/>
            <a:r>
              <a:rPr lang="es-MX" sz="1400" dirty="0"/>
              <a:t>La programación deberá considerar el análisis de los recursos humanos con que cuenta cada unidad Hospitalaria, así como los recursos requeridos para su operación, a nivel estatal la responsable de este proceso es la Dirección de Atención a la Salud. </a:t>
            </a:r>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endParaRPr lang="es-MX" sz="1400" dirty="0"/>
          </a:p>
          <a:p>
            <a:pPr algn="just"/>
            <a:r>
              <a:rPr lang="es-MX" sz="1400" dirty="0"/>
              <a:t>La Dirección de Planeación y Programación se encarga de la revisión técnica, de acuerdo a la metodología establecida, de los indicadores programados y de su integración en los documentos normativos que se entregan tanto en el nivel federal como estatal.</a:t>
            </a:r>
          </a:p>
          <a:p>
            <a:pPr algn="just"/>
            <a:endParaRPr lang="es-MX" sz="1400" dirty="0"/>
          </a:p>
          <a:p>
            <a:pPr algn="just"/>
            <a:r>
              <a:rPr lang="es-MX" sz="1400" dirty="0"/>
              <a:t>Posteriormente el avance y cumplimiento de las metas e indicadores comprometidos deben ser monitoreados y evaluados a través de la Dirección de Evaluación de los Servicios de Salud.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01" y="2739628"/>
            <a:ext cx="6408712" cy="365676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31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 y="-1"/>
            <a:ext cx="12791443" cy="7785831"/>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492" y="2571979"/>
            <a:ext cx="6890969" cy="4520475"/>
          </a:xfrm>
          <a:prstGeom prst="rect">
            <a:avLst/>
          </a:prstGeom>
        </p:spPr>
      </p:pic>
      <p:sp>
        <p:nvSpPr>
          <p:cNvPr id="7" name="Rectángulo 6"/>
          <p:cNvSpPr/>
          <p:nvPr/>
        </p:nvSpPr>
        <p:spPr>
          <a:xfrm>
            <a:off x="2293169" y="7204685"/>
            <a:ext cx="9964424" cy="400110"/>
          </a:xfrm>
          <a:prstGeom prst="rect">
            <a:avLst/>
          </a:prstGeom>
        </p:spPr>
        <p:txBody>
          <a:bodyPr wrap="square">
            <a:spAutoFit/>
          </a:bodyPr>
          <a:lstStyle/>
          <a:p>
            <a:pPr lvl="0" algn="r" fontAlgn="base">
              <a:spcBef>
                <a:spcPct val="0"/>
              </a:spcBef>
              <a:spcAft>
                <a:spcPct val="0"/>
              </a:spcAft>
              <a:defRPr/>
            </a:pPr>
            <a:r>
              <a:rPr lang="es-ES" sz="1000" b="1" dirty="0">
                <a:solidFill>
                  <a:schemeClr val="tx1">
                    <a:lumMod val="65000"/>
                    <a:lumOff val="35000"/>
                  </a:schemeClr>
                </a:solidFill>
                <a:latin typeface="Adelle Sans Light" panose="02000503000000020004" pitchFamily="50" charset="0"/>
                <a:ea typeface="Verdana" panose="020B0604030504040204" pitchFamily="34" charset="0"/>
                <a:cs typeface="Tahoma" pitchFamily="34" charset="0"/>
              </a:rPr>
              <a:t>Fuente:</a:t>
            </a:r>
            <a:r>
              <a:rPr lang="es-ES" sz="1000" dirty="0">
                <a:solidFill>
                  <a:schemeClr val="tx1">
                    <a:lumMod val="65000"/>
                    <a:lumOff val="35000"/>
                  </a:schemeClr>
                </a:solidFill>
                <a:latin typeface="Adelle Sans Light" panose="02000503000000020004" pitchFamily="50" charset="0"/>
                <a:ea typeface="Verdana" panose="020B0604030504040204" pitchFamily="34" charset="0"/>
                <a:cs typeface="Tahoma" pitchFamily="34" charset="0"/>
              </a:rPr>
              <a:t> Secretaría de Hacienda y Crédito Publico (SHCP) en colaboración con la UNAM ; Diplomado de Presupuesto Basado en Resultados. </a:t>
            </a:r>
          </a:p>
          <a:p>
            <a:pPr lvl="0" algn="r" fontAlgn="base">
              <a:spcBef>
                <a:spcPct val="0"/>
              </a:spcBef>
              <a:spcAft>
                <a:spcPct val="0"/>
              </a:spcAft>
              <a:defRPr/>
            </a:pPr>
            <a:endParaRPr lang="es-MX" sz="1000" b="1" dirty="0">
              <a:solidFill>
                <a:schemeClr val="tx1">
                  <a:lumMod val="65000"/>
                  <a:lumOff val="35000"/>
                </a:schemeClr>
              </a:solidFill>
              <a:latin typeface="Adelle Sans Light" panose="02000503000000020004" pitchFamily="50" charset="0"/>
              <a:ea typeface="Verdana" panose="020B0604030504040204" pitchFamily="34" charset="0"/>
              <a:cs typeface="Tahoma" pitchFamily="34" charset="0"/>
            </a:endParaRPr>
          </a:p>
        </p:txBody>
      </p:sp>
      <p:sp>
        <p:nvSpPr>
          <p:cNvPr id="10" name="Rectángulo 9"/>
          <p:cNvSpPr/>
          <p:nvPr/>
        </p:nvSpPr>
        <p:spPr>
          <a:xfrm>
            <a:off x="1213049" y="2072275"/>
            <a:ext cx="5345928" cy="461665"/>
          </a:xfrm>
          <a:prstGeom prst="rect">
            <a:avLst/>
          </a:prstGeom>
        </p:spPr>
        <p:txBody>
          <a:bodyPr wrap="square">
            <a:spAutoFit/>
          </a:bodyPr>
          <a:lstStyle/>
          <a:p>
            <a:pPr lvl="0" algn="just" fontAlgn="base">
              <a:spcBef>
                <a:spcPct val="0"/>
              </a:spcBef>
              <a:spcAft>
                <a:spcPct val="0"/>
              </a:spcAft>
              <a:defRPr/>
            </a:pPr>
            <a:r>
              <a:rPr lang="es-ES" sz="1200" b="1" dirty="0">
                <a:solidFill>
                  <a:schemeClr val="tx1">
                    <a:lumMod val="65000"/>
                    <a:lumOff val="35000"/>
                  </a:schemeClr>
                </a:solidFill>
                <a:latin typeface="AdelleSansW01-Regular" panose="02000503000000020004" pitchFamily="2" charset="0"/>
                <a:ea typeface="Verdana" panose="020B0604030504040204" pitchFamily="34" charset="0"/>
                <a:cs typeface="Tahoma" pitchFamily="34" charset="0"/>
              </a:rPr>
              <a:t>Proceso de evaluación del desempeño 2019</a:t>
            </a:r>
          </a:p>
          <a:p>
            <a:pPr lvl="0" algn="just" fontAlgn="base">
              <a:spcBef>
                <a:spcPct val="0"/>
              </a:spcBef>
              <a:spcAft>
                <a:spcPct val="0"/>
              </a:spcAft>
              <a:defRPr/>
            </a:pPr>
            <a:r>
              <a:rPr lang="es-ES" sz="1200" dirty="0">
                <a:solidFill>
                  <a:schemeClr val="tx1">
                    <a:lumMod val="65000"/>
                    <a:lumOff val="35000"/>
                  </a:schemeClr>
                </a:solidFill>
                <a:latin typeface="AdelleSansW01-Regular" panose="02000503000000020004" pitchFamily="2" charset="0"/>
                <a:ea typeface="Verdana" panose="020B0604030504040204" pitchFamily="34" charset="0"/>
                <a:cs typeface="Tahoma" pitchFamily="34" charset="0"/>
              </a:rPr>
              <a:t>(Esquema)</a:t>
            </a:r>
            <a:endParaRPr lang="es-MX" sz="1200" b="1" dirty="0">
              <a:solidFill>
                <a:schemeClr val="tx1">
                  <a:lumMod val="65000"/>
                  <a:lumOff val="35000"/>
                </a:schemeClr>
              </a:solidFill>
              <a:latin typeface="AdelleSansW01-Regular" panose="02000503000000020004" pitchFamily="2" charset="0"/>
              <a:ea typeface="Verdana" panose="020B0604030504040204" pitchFamily="34" charset="0"/>
              <a:cs typeface="Tahoma" pitchFamily="34" charset="0"/>
            </a:endParaRPr>
          </a:p>
        </p:txBody>
      </p:sp>
    </p:spTree>
    <p:extLst>
      <p:ext uri="{BB962C8B-B14F-4D97-AF65-F5344CB8AC3E}">
        <p14:creationId xmlns:p14="http://schemas.microsoft.com/office/powerpoint/2010/main" val="4281238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 y="-1"/>
            <a:ext cx="12791443" cy="7785831"/>
          </a:xfrm>
          <a:prstGeom prst="rect">
            <a:avLst/>
          </a:prstGeom>
        </p:spPr>
      </p:pic>
      <p:sp>
        <p:nvSpPr>
          <p:cNvPr id="3" name="2 CuadroTexto"/>
          <p:cNvSpPr txBox="1"/>
          <p:nvPr/>
        </p:nvSpPr>
        <p:spPr>
          <a:xfrm>
            <a:off x="1582748" y="1947540"/>
            <a:ext cx="9633558" cy="5078313"/>
          </a:xfrm>
          <a:prstGeom prst="rect">
            <a:avLst/>
          </a:prstGeom>
          <a:noFill/>
        </p:spPr>
        <p:txBody>
          <a:bodyPr wrap="square" rtlCol="0">
            <a:spAutoFit/>
          </a:bodyPr>
          <a:lstStyle/>
          <a:p>
            <a:pPr algn="just"/>
            <a:r>
              <a:rPr lang="es-MX" sz="1800" dirty="0"/>
              <a:t>La retroalimentación que se deriva de los ejercicios de seguimiento y evaluación de los indicadores, así como del análisis de las causas para su cumplimiento e incumplimiento, pueden generar la necesidad de una modificación en los indicadores, asimismo otra razón para un cambio en los mismos puede ser un ajuste presupuestal a favor o en contra del programa, por contingencias no esperadas, como es el caso de la pandemia por el virus SARS COV2 (</a:t>
            </a:r>
            <a:r>
              <a:rPr lang="es-MX" sz="1800" dirty="0" err="1"/>
              <a:t>Covid</a:t>
            </a:r>
            <a:r>
              <a:rPr lang="es-MX" sz="1800" dirty="0"/>
              <a:t> 19),  por cambios en los lineamientos federales o estatales  de los programas, etc.</a:t>
            </a:r>
          </a:p>
          <a:p>
            <a:pPr algn="just"/>
            <a:endParaRPr lang="es-MX" sz="1800" dirty="0"/>
          </a:p>
          <a:p>
            <a:pPr algn="just"/>
            <a:r>
              <a:rPr lang="es-MX" sz="1800" dirty="0"/>
              <a:t>En tal caso, existe la posibilidad de realizar modificaciones durante el ejercicio fiscal, los cuales tienen que sujetarse a los lineamientos correspondientes emitidos por la Secretaría de Planeación y Finanzas.</a:t>
            </a:r>
          </a:p>
          <a:p>
            <a:pPr algn="just"/>
            <a:endParaRPr lang="es-MX" sz="1800" dirty="0"/>
          </a:p>
          <a:p>
            <a:pPr algn="just"/>
            <a:r>
              <a:rPr lang="es-MX" sz="1800" dirty="0"/>
              <a:t>Cuando los indicadores a modificar pertenecen a algún Programa Presupuestario comprometido ante la Secretaría de Planeación y Finanzas (SPF), estos son revisados y autorizados para su modificación en la SPF. Una vez autorizado el cambio la Dirección de Planeación y Programación debe informar tanto a la Dirección de Evaluación para que a su vez informe a la Secretaría de la Función Pública, como a la Auditoría Superior del Estado.</a:t>
            </a:r>
          </a:p>
          <a:p>
            <a:pPr algn="just"/>
            <a:endParaRPr lang="es-MX" sz="1800" dirty="0"/>
          </a:p>
          <a:p>
            <a:pPr algn="just"/>
            <a:r>
              <a:rPr lang="es-MX" sz="1800" dirty="0"/>
              <a:t>Los formatos a utilizar son los siguientes:</a:t>
            </a:r>
          </a:p>
        </p:txBody>
      </p:sp>
      <p:sp>
        <p:nvSpPr>
          <p:cNvPr id="5" name="4 CuadroTexto"/>
          <p:cNvSpPr txBox="1"/>
          <p:nvPr/>
        </p:nvSpPr>
        <p:spPr>
          <a:xfrm>
            <a:off x="4885457" y="1227460"/>
            <a:ext cx="5688632" cy="430887"/>
          </a:xfrm>
          <a:prstGeom prst="rect">
            <a:avLst/>
          </a:prstGeom>
          <a:noFill/>
        </p:spPr>
        <p:txBody>
          <a:bodyPr wrap="square" rtlCol="0">
            <a:spAutoFit/>
          </a:bodyPr>
          <a:lstStyle/>
          <a:p>
            <a:pPr algn="ctr"/>
            <a:r>
              <a:rPr lang="es-MX" dirty="0">
                <a:solidFill>
                  <a:srgbClr val="9D2449"/>
                </a:solidFill>
              </a:rPr>
              <a:t>III. Modificación de metas e indicadores</a:t>
            </a:r>
          </a:p>
        </p:txBody>
      </p:sp>
    </p:spTree>
    <p:extLst>
      <p:ext uri="{BB962C8B-B14F-4D97-AF65-F5344CB8AC3E}">
        <p14:creationId xmlns:p14="http://schemas.microsoft.com/office/powerpoint/2010/main" val="77327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84554"/>
            <a:ext cx="12791443" cy="7785831"/>
          </a:xfrm>
          <a:prstGeom prst="rect">
            <a:avLst/>
          </a:prstGeom>
        </p:spPr>
      </p:pic>
      <p:sp>
        <p:nvSpPr>
          <p:cNvPr id="2" name="1 CuadroTexto"/>
          <p:cNvSpPr txBox="1"/>
          <p:nvPr/>
        </p:nvSpPr>
        <p:spPr>
          <a:xfrm>
            <a:off x="5245497" y="1155452"/>
            <a:ext cx="4248472" cy="432048"/>
          </a:xfrm>
          <a:prstGeom prst="rect">
            <a:avLst/>
          </a:prstGeom>
          <a:noFill/>
        </p:spPr>
        <p:txBody>
          <a:bodyPr wrap="square" rtlCol="0">
            <a:spAutoFit/>
          </a:bodyPr>
          <a:lstStyle/>
          <a:p>
            <a:pPr algn="ctr"/>
            <a:r>
              <a:rPr lang="es-MX" dirty="0">
                <a:solidFill>
                  <a:schemeClr val="accent2">
                    <a:lumMod val="75000"/>
                  </a:schemeClr>
                </a:solidFill>
              </a:rPr>
              <a:t>Marco Operativo del </a:t>
            </a:r>
            <a:r>
              <a:rPr lang="es-MX" dirty="0" err="1">
                <a:solidFill>
                  <a:schemeClr val="accent2">
                    <a:lumMod val="75000"/>
                  </a:schemeClr>
                </a:solidFill>
              </a:rPr>
              <a:t>PbR</a:t>
            </a:r>
            <a:endParaRPr lang="es-MX" dirty="0">
              <a:solidFill>
                <a:schemeClr val="accent2">
                  <a:lumMod val="75000"/>
                </a:schemeClr>
              </a:solidFill>
            </a:endParaRP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31516"/>
            <a:ext cx="9431015" cy="60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32063" y="7348140"/>
            <a:ext cx="5161706" cy="246221"/>
          </a:xfrm>
          <a:prstGeom prst="rect">
            <a:avLst/>
          </a:prstGeom>
          <a:noFill/>
        </p:spPr>
        <p:txBody>
          <a:bodyPr wrap="square" rtlCol="0">
            <a:spAutoFit/>
          </a:bodyPr>
          <a:lstStyle/>
          <a:p>
            <a:r>
              <a:rPr lang="es-MX" sz="1000" dirty="0"/>
              <a:t>Fuente: Secretaría de Hacienda y Crédito Público</a:t>
            </a:r>
          </a:p>
        </p:txBody>
      </p:sp>
    </p:spTree>
    <p:extLst>
      <p:ext uri="{BB962C8B-B14F-4D97-AF65-F5344CB8AC3E}">
        <p14:creationId xmlns:p14="http://schemas.microsoft.com/office/powerpoint/2010/main" val="2296243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sp>
        <p:nvSpPr>
          <p:cNvPr id="2" name="1 CuadroTexto"/>
          <p:cNvSpPr txBox="1"/>
          <p:nvPr/>
        </p:nvSpPr>
        <p:spPr>
          <a:xfrm>
            <a:off x="853009" y="2163564"/>
            <a:ext cx="4248472" cy="430887"/>
          </a:xfrm>
          <a:prstGeom prst="rect">
            <a:avLst/>
          </a:prstGeom>
          <a:noFill/>
        </p:spPr>
        <p:txBody>
          <a:bodyPr wrap="square" rtlCol="0">
            <a:spAutoFit/>
          </a:bodyPr>
          <a:lstStyle/>
          <a:p>
            <a:r>
              <a:rPr lang="es-MX" dirty="0">
                <a:solidFill>
                  <a:srgbClr val="9D2449"/>
                </a:solidFill>
              </a:rPr>
              <a:t>modificación</a:t>
            </a:r>
          </a:p>
        </p:txBody>
      </p:sp>
      <p:pic>
        <p:nvPicPr>
          <p:cNvPr id="4" name="Imagen 3">
            <a:extLst>
              <a:ext uri="{FF2B5EF4-FFF2-40B4-BE49-F238E27FC236}">
                <a16:creationId xmlns:a16="http://schemas.microsoft.com/office/drawing/2014/main" xmlns="" id="{850BA60C-C36B-4A56-92AB-3E27DE4925E2}"/>
              </a:ext>
            </a:extLst>
          </p:cNvPr>
          <p:cNvPicPr>
            <a:picLocks noChangeAspect="1"/>
          </p:cNvPicPr>
          <p:nvPr/>
        </p:nvPicPr>
        <p:blipFill>
          <a:blip r:embed="rId4"/>
          <a:stretch>
            <a:fillRect/>
          </a:stretch>
        </p:blipFill>
        <p:spPr>
          <a:xfrm>
            <a:off x="268192" y="2163564"/>
            <a:ext cx="12128183" cy="4608512"/>
          </a:xfrm>
          <a:prstGeom prst="rect">
            <a:avLst/>
          </a:prstGeom>
        </p:spPr>
      </p:pic>
    </p:spTree>
    <p:extLst>
      <p:ext uri="{BB962C8B-B14F-4D97-AF65-F5344CB8AC3E}">
        <p14:creationId xmlns:p14="http://schemas.microsoft.com/office/powerpoint/2010/main" val="160759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3" name="Imagen 2">
            <a:extLst>
              <a:ext uri="{FF2B5EF4-FFF2-40B4-BE49-F238E27FC236}">
                <a16:creationId xmlns:a16="http://schemas.microsoft.com/office/drawing/2014/main" xmlns="" id="{C2FA964D-6EA7-4682-9BA0-78C1F2A791F4}"/>
              </a:ext>
            </a:extLst>
          </p:cNvPr>
          <p:cNvPicPr>
            <a:picLocks noChangeAspect="1"/>
          </p:cNvPicPr>
          <p:nvPr/>
        </p:nvPicPr>
        <p:blipFill>
          <a:blip r:embed="rId4"/>
          <a:stretch>
            <a:fillRect/>
          </a:stretch>
        </p:blipFill>
        <p:spPr>
          <a:xfrm>
            <a:off x="2221161" y="1659508"/>
            <a:ext cx="9189238" cy="5993634"/>
          </a:xfrm>
          <a:prstGeom prst="rect">
            <a:avLst/>
          </a:prstGeom>
        </p:spPr>
      </p:pic>
    </p:spTree>
    <p:extLst>
      <p:ext uri="{BB962C8B-B14F-4D97-AF65-F5344CB8AC3E}">
        <p14:creationId xmlns:p14="http://schemas.microsoft.com/office/powerpoint/2010/main" val="3491576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25904"/>
            <a:ext cx="12791443" cy="7785831"/>
          </a:xfrm>
          <a:prstGeom prst="rect">
            <a:avLst/>
          </a:prstGeom>
        </p:spPr>
      </p:pic>
      <p:pic>
        <p:nvPicPr>
          <p:cNvPr id="4" name="Imagen 3">
            <a:extLst>
              <a:ext uri="{FF2B5EF4-FFF2-40B4-BE49-F238E27FC236}">
                <a16:creationId xmlns:a16="http://schemas.microsoft.com/office/drawing/2014/main" xmlns="" id="{4B19A981-F5C1-4027-B1AE-81ABE93DBE32}"/>
              </a:ext>
            </a:extLst>
          </p:cNvPr>
          <p:cNvPicPr>
            <a:picLocks noChangeAspect="1"/>
          </p:cNvPicPr>
          <p:nvPr/>
        </p:nvPicPr>
        <p:blipFill>
          <a:blip r:embed="rId4"/>
          <a:stretch>
            <a:fillRect/>
          </a:stretch>
        </p:blipFill>
        <p:spPr>
          <a:xfrm>
            <a:off x="997025" y="1731516"/>
            <a:ext cx="11065186" cy="5832648"/>
          </a:xfrm>
          <a:prstGeom prst="rect">
            <a:avLst/>
          </a:prstGeom>
        </p:spPr>
      </p:pic>
    </p:spTree>
    <p:extLst>
      <p:ext uri="{BB962C8B-B14F-4D97-AF65-F5344CB8AC3E}">
        <p14:creationId xmlns:p14="http://schemas.microsoft.com/office/powerpoint/2010/main" val="2581970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3324"/>
            <a:ext cx="12791443" cy="7785831"/>
          </a:xfrm>
          <a:prstGeom prst="rect">
            <a:avLst/>
          </a:prstGeom>
        </p:spPr>
      </p:pic>
      <p:pic>
        <p:nvPicPr>
          <p:cNvPr id="2" name="Imagen 1">
            <a:extLst>
              <a:ext uri="{FF2B5EF4-FFF2-40B4-BE49-F238E27FC236}">
                <a16:creationId xmlns:a16="http://schemas.microsoft.com/office/drawing/2014/main" xmlns="" id="{DC93E659-7A1A-4CC1-94CD-221CBBA905E7}"/>
              </a:ext>
            </a:extLst>
          </p:cNvPr>
          <p:cNvPicPr>
            <a:picLocks noChangeAspect="1"/>
          </p:cNvPicPr>
          <p:nvPr/>
        </p:nvPicPr>
        <p:blipFill>
          <a:blip r:embed="rId4"/>
          <a:stretch>
            <a:fillRect/>
          </a:stretch>
        </p:blipFill>
        <p:spPr>
          <a:xfrm>
            <a:off x="2365177" y="1587500"/>
            <a:ext cx="8999045" cy="6081613"/>
          </a:xfrm>
          <a:prstGeom prst="rect">
            <a:avLst/>
          </a:prstGeom>
        </p:spPr>
      </p:pic>
    </p:spTree>
    <p:extLst>
      <p:ext uri="{BB962C8B-B14F-4D97-AF65-F5344CB8AC3E}">
        <p14:creationId xmlns:p14="http://schemas.microsoft.com/office/powerpoint/2010/main" val="275423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3324"/>
            <a:ext cx="12791443" cy="7785831"/>
          </a:xfrm>
          <a:prstGeom prst="rect">
            <a:avLst/>
          </a:prstGeom>
        </p:spPr>
      </p:pic>
      <p:pic>
        <p:nvPicPr>
          <p:cNvPr id="2" name="Imagen 1">
            <a:extLst>
              <a:ext uri="{FF2B5EF4-FFF2-40B4-BE49-F238E27FC236}">
                <a16:creationId xmlns:a16="http://schemas.microsoft.com/office/drawing/2014/main" xmlns="" id="{ABC34838-A01F-42FD-B76D-F7E28D8FE799}"/>
              </a:ext>
            </a:extLst>
          </p:cNvPr>
          <p:cNvPicPr>
            <a:picLocks noChangeAspect="1"/>
          </p:cNvPicPr>
          <p:nvPr/>
        </p:nvPicPr>
        <p:blipFill>
          <a:blip r:embed="rId4"/>
          <a:stretch>
            <a:fillRect/>
          </a:stretch>
        </p:blipFill>
        <p:spPr>
          <a:xfrm>
            <a:off x="198619" y="1964481"/>
            <a:ext cx="12392475" cy="3854549"/>
          </a:xfrm>
          <a:prstGeom prst="rect">
            <a:avLst/>
          </a:prstGeom>
        </p:spPr>
      </p:pic>
    </p:spTree>
    <p:extLst>
      <p:ext uri="{BB962C8B-B14F-4D97-AF65-F5344CB8AC3E}">
        <p14:creationId xmlns:p14="http://schemas.microsoft.com/office/powerpoint/2010/main" val="546148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 y="3324"/>
            <a:ext cx="12791443" cy="7785831"/>
          </a:xfrm>
          <a:prstGeom prst="rect">
            <a:avLst/>
          </a:prstGeom>
        </p:spPr>
      </p:pic>
      <p:sp>
        <p:nvSpPr>
          <p:cNvPr id="3" name="2 CuadroTexto"/>
          <p:cNvSpPr txBox="1"/>
          <p:nvPr/>
        </p:nvSpPr>
        <p:spPr>
          <a:xfrm>
            <a:off x="708993" y="3099668"/>
            <a:ext cx="4320480" cy="2585323"/>
          </a:xfrm>
          <a:prstGeom prst="rect">
            <a:avLst/>
          </a:prstGeom>
          <a:noFill/>
        </p:spPr>
        <p:txBody>
          <a:bodyPr wrap="square" rtlCol="0">
            <a:spAutoFit/>
          </a:bodyPr>
          <a:lstStyle/>
          <a:p>
            <a:pPr algn="just"/>
            <a:r>
              <a:rPr lang="es-MX" sz="1800" dirty="0"/>
              <a:t>Cada modificación debe estar justificada y debidamente soportada.  Toda modificación que involucre indicadores que estén comprometidos ante la Secretaría de Planeación y Finanzas (SPF), deberá ceñirse a los Lineamientos para la creación, modificación, fusión y cancelación de Programas Presupuestarios, emitido por la SPF.</a:t>
            </a:r>
          </a:p>
        </p:txBody>
      </p:sp>
      <p:pic>
        <p:nvPicPr>
          <p:cNvPr id="5" name="Imagen 4">
            <a:extLst>
              <a:ext uri="{FF2B5EF4-FFF2-40B4-BE49-F238E27FC236}">
                <a16:creationId xmlns:a16="http://schemas.microsoft.com/office/drawing/2014/main" xmlns="" id="{9FAD7A55-44DC-4960-88CB-65FC8AF1194F}"/>
              </a:ext>
            </a:extLst>
          </p:cNvPr>
          <p:cNvPicPr>
            <a:picLocks noChangeAspect="1"/>
          </p:cNvPicPr>
          <p:nvPr/>
        </p:nvPicPr>
        <p:blipFill>
          <a:blip r:embed="rId4"/>
          <a:stretch>
            <a:fillRect/>
          </a:stretch>
        </p:blipFill>
        <p:spPr>
          <a:xfrm>
            <a:off x="5317505" y="2019548"/>
            <a:ext cx="7240804" cy="5040560"/>
          </a:xfrm>
          <a:prstGeom prst="rect">
            <a:avLst/>
          </a:prstGeom>
        </p:spPr>
      </p:pic>
    </p:spTree>
    <p:extLst>
      <p:ext uri="{BB962C8B-B14F-4D97-AF65-F5344CB8AC3E}">
        <p14:creationId xmlns:p14="http://schemas.microsoft.com/office/powerpoint/2010/main" val="2454013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C6BA505-6F52-42C3-9800-84A03E6D4158}"/>
              </a:ext>
            </a:extLst>
          </p:cNvPr>
          <p:cNvPicPr>
            <a:picLocks noChangeAspect="1"/>
          </p:cNvPicPr>
          <p:nvPr/>
        </p:nvPicPr>
        <p:blipFill>
          <a:blip r:embed="rId3"/>
          <a:stretch>
            <a:fillRect/>
          </a:stretch>
        </p:blipFill>
        <p:spPr>
          <a:xfrm>
            <a:off x="60921" y="3324"/>
            <a:ext cx="12590313" cy="5036125"/>
          </a:xfrm>
          <a:prstGeom prst="rect">
            <a:avLst/>
          </a:prstGeom>
        </p:spPr>
      </p:pic>
      <p:sp>
        <p:nvSpPr>
          <p:cNvPr id="2" name="Rectángulo 1"/>
          <p:cNvSpPr/>
          <p:nvPr/>
        </p:nvSpPr>
        <p:spPr>
          <a:xfrm>
            <a:off x="564977" y="4808616"/>
            <a:ext cx="10153128" cy="461665"/>
          </a:xfrm>
          <a:prstGeom prst="rect">
            <a:avLst/>
          </a:prstGeom>
        </p:spPr>
        <p:txBody>
          <a:bodyPr wrap="square">
            <a:spAutoFit/>
          </a:bodyPr>
          <a:lstStyle/>
          <a:p>
            <a:r>
              <a:rPr lang="es-MX" sz="2400" b="1" dirty="0">
                <a:solidFill>
                  <a:srgbClr val="585C5C"/>
                </a:solidFill>
                <a:latin typeface="Proza Libre" panose="02000503060000020004" pitchFamily="2" charset="0"/>
              </a:rPr>
              <a:t>ORGANISMOS COORDINADORES  DE PROGRAMACIÓN:</a:t>
            </a:r>
            <a:endParaRPr lang="es-MX" sz="2000" dirty="0">
              <a:latin typeface="Proza Libre" panose="02000503060000020004" pitchFamily="2" charset="0"/>
            </a:endParaRPr>
          </a:p>
        </p:txBody>
      </p:sp>
      <p:pic>
        <p:nvPicPr>
          <p:cNvPr id="1026" name="Picture 2" descr="Finanzas Puebla">
            <a:extLst>
              <a:ext uri="{FF2B5EF4-FFF2-40B4-BE49-F238E27FC236}">
                <a16:creationId xmlns:a16="http://schemas.microsoft.com/office/drawing/2014/main" xmlns="" id="{697DA832-185D-4E81-ACAC-219173E5B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53" y="5169096"/>
            <a:ext cx="40767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xmlns="" id="{42BD63C1-7C16-4A3E-A855-6F250B6B1EA1}"/>
              </a:ext>
            </a:extLst>
          </p:cNvPr>
          <p:cNvPicPr>
            <a:picLocks noChangeAspect="1"/>
          </p:cNvPicPr>
          <p:nvPr/>
        </p:nvPicPr>
        <p:blipFill>
          <a:blip r:embed="rId5"/>
          <a:stretch>
            <a:fillRect/>
          </a:stretch>
        </p:blipFill>
        <p:spPr>
          <a:xfrm>
            <a:off x="8289637" y="5199154"/>
            <a:ext cx="4361597" cy="1388307"/>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93" y="6578205"/>
            <a:ext cx="1215888" cy="98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9553" y="6578205"/>
            <a:ext cx="408233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31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492969" y="5882531"/>
            <a:ext cx="2106574" cy="461665"/>
          </a:xfrm>
          <a:prstGeom prst="rect">
            <a:avLst/>
          </a:prstGeom>
        </p:spPr>
        <p:txBody>
          <a:bodyPr wrap="square">
            <a:spAutoFit/>
          </a:bodyPr>
          <a:lstStyle/>
          <a:p>
            <a:pPr lvl="0" algn="r" fontAlgn="base">
              <a:spcBef>
                <a:spcPct val="0"/>
              </a:spcBef>
              <a:spcAft>
                <a:spcPct val="0"/>
              </a:spcAft>
              <a:defRPr/>
            </a:pPr>
            <a:r>
              <a:rPr lang="es-MX" sz="2400" b="1" dirty="0">
                <a:solidFill>
                  <a:srgbClr val="9D2449"/>
                </a:solidFill>
                <a:latin typeface="Proza Libre" panose="02000503060000020004" pitchFamily="2" charset="0"/>
                <a:ea typeface="Verdana" panose="020B0604030504040204" pitchFamily="34" charset="0"/>
                <a:cs typeface="Tahoma" pitchFamily="34" charset="0"/>
              </a:rPr>
              <a:t>CONTACTO</a:t>
            </a:r>
          </a:p>
        </p:txBody>
      </p:sp>
      <p:pic>
        <p:nvPicPr>
          <p:cNvPr id="3" name="Imagen 2">
            <a:extLst>
              <a:ext uri="{FF2B5EF4-FFF2-40B4-BE49-F238E27FC236}">
                <a16:creationId xmlns:a16="http://schemas.microsoft.com/office/drawing/2014/main" xmlns="" id="{470BBC74-8C1F-4B7E-97A4-E142F2CEA41A}"/>
              </a:ext>
            </a:extLst>
          </p:cNvPr>
          <p:cNvPicPr>
            <a:picLocks noChangeAspect="1"/>
          </p:cNvPicPr>
          <p:nvPr/>
        </p:nvPicPr>
        <p:blipFill>
          <a:blip r:embed="rId3"/>
          <a:stretch>
            <a:fillRect/>
          </a:stretch>
        </p:blipFill>
        <p:spPr>
          <a:xfrm>
            <a:off x="175133" y="75332"/>
            <a:ext cx="12487188" cy="4824536"/>
          </a:xfrm>
          <a:prstGeom prst="rect">
            <a:avLst/>
          </a:prstGeom>
        </p:spPr>
      </p:pic>
      <p:sp>
        <p:nvSpPr>
          <p:cNvPr id="2" name="1 CuadroTexto"/>
          <p:cNvSpPr txBox="1"/>
          <p:nvPr/>
        </p:nvSpPr>
        <p:spPr>
          <a:xfrm>
            <a:off x="3013249" y="4899868"/>
            <a:ext cx="9073008" cy="2862322"/>
          </a:xfrm>
          <a:prstGeom prst="rect">
            <a:avLst/>
          </a:prstGeom>
          <a:noFill/>
        </p:spPr>
        <p:txBody>
          <a:bodyPr wrap="square" rtlCol="0">
            <a:spAutoFit/>
          </a:bodyPr>
          <a:lstStyle/>
          <a:p>
            <a:r>
              <a:rPr lang="es-MX" sz="2000" dirty="0"/>
              <a:t>Dirección de Planeación y Programación</a:t>
            </a:r>
          </a:p>
          <a:p>
            <a:r>
              <a:rPr lang="es-MX" sz="2000" dirty="0"/>
              <a:t>Mtro. Arturo Hernández Torres</a:t>
            </a:r>
          </a:p>
          <a:p>
            <a:r>
              <a:rPr lang="es-MX" sz="2000" dirty="0"/>
              <a:t>222 551 0600 Ext. 3039</a:t>
            </a:r>
          </a:p>
          <a:p>
            <a:endParaRPr lang="es-MX" sz="2000" dirty="0"/>
          </a:p>
          <a:p>
            <a:r>
              <a:rPr lang="es-MX" sz="2000" dirty="0"/>
              <a:t>Departamento de Programación, Desarrollo Organizacional y Transparencia</a:t>
            </a:r>
          </a:p>
          <a:p>
            <a:r>
              <a:rPr lang="es-MX" sz="2000" dirty="0"/>
              <a:t>Mtro. </a:t>
            </a:r>
            <a:r>
              <a:rPr lang="es-MX" sz="2000" dirty="0" err="1"/>
              <a:t>Grevil</a:t>
            </a:r>
            <a:r>
              <a:rPr lang="es-MX" sz="2000" dirty="0"/>
              <a:t> Enrique Villalobos Vera</a:t>
            </a:r>
          </a:p>
          <a:p>
            <a:r>
              <a:rPr lang="es-MX" sz="2000" dirty="0"/>
              <a:t>222 551 0500 Ext. 5104 y 5305</a:t>
            </a:r>
          </a:p>
          <a:p>
            <a:endParaRPr lang="es-MX" sz="2000" dirty="0"/>
          </a:p>
          <a:p>
            <a:r>
              <a:rPr lang="es-MX" sz="2000" dirty="0"/>
              <a:t>dpdot.ssep@puebla.gob.mx</a:t>
            </a:r>
          </a:p>
        </p:txBody>
      </p:sp>
    </p:spTree>
    <p:extLst>
      <p:ext uri="{BB962C8B-B14F-4D97-AF65-F5344CB8AC3E}">
        <p14:creationId xmlns:p14="http://schemas.microsoft.com/office/powerpoint/2010/main" val="60122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5" y="-22194"/>
            <a:ext cx="12791443" cy="7785831"/>
          </a:xfrm>
          <a:prstGeom prst="rect">
            <a:avLst/>
          </a:prstGeom>
        </p:spPr>
      </p:pic>
      <p:sp>
        <p:nvSpPr>
          <p:cNvPr id="23" name="22 CuadroTexto"/>
          <p:cNvSpPr txBox="1"/>
          <p:nvPr/>
        </p:nvSpPr>
        <p:spPr>
          <a:xfrm>
            <a:off x="3867249" y="1443484"/>
            <a:ext cx="5040560" cy="430887"/>
          </a:xfrm>
          <a:prstGeom prst="rect">
            <a:avLst/>
          </a:prstGeom>
          <a:noFill/>
        </p:spPr>
        <p:txBody>
          <a:bodyPr wrap="square" rtlCol="0">
            <a:spAutoFit/>
          </a:bodyPr>
          <a:lstStyle/>
          <a:p>
            <a:pPr algn="ctr"/>
            <a:r>
              <a:rPr lang="es-MX" dirty="0">
                <a:solidFill>
                  <a:schemeClr val="accent2">
                    <a:lumMod val="75000"/>
                  </a:schemeClr>
                </a:solidFill>
              </a:rPr>
              <a:t>Esquema general del proceso</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170" y="2019549"/>
            <a:ext cx="7788472" cy="525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293410" y="7303840"/>
            <a:ext cx="5161706" cy="246221"/>
          </a:xfrm>
          <a:prstGeom prst="rect">
            <a:avLst/>
          </a:prstGeom>
          <a:noFill/>
        </p:spPr>
        <p:txBody>
          <a:bodyPr wrap="square" rtlCol="0">
            <a:spAutoFit/>
          </a:bodyPr>
          <a:lstStyle/>
          <a:p>
            <a:r>
              <a:rPr lang="es-MX" sz="1000" dirty="0"/>
              <a:t>Fuente: Secretaría de Hacienda y Crédito Público</a:t>
            </a:r>
          </a:p>
        </p:txBody>
      </p:sp>
    </p:spTree>
    <p:extLst>
      <p:ext uri="{BB962C8B-B14F-4D97-AF65-F5344CB8AC3E}">
        <p14:creationId xmlns:p14="http://schemas.microsoft.com/office/powerpoint/2010/main" val="323353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5" y="-22194"/>
            <a:ext cx="12791443" cy="7785831"/>
          </a:xfrm>
          <a:prstGeom prst="rect">
            <a:avLst/>
          </a:prstGeom>
        </p:spPr>
      </p:pic>
      <p:sp>
        <p:nvSpPr>
          <p:cNvPr id="23" name="22 CuadroTexto"/>
          <p:cNvSpPr txBox="1"/>
          <p:nvPr/>
        </p:nvSpPr>
        <p:spPr>
          <a:xfrm>
            <a:off x="3867249" y="1227460"/>
            <a:ext cx="5040560" cy="430887"/>
          </a:xfrm>
          <a:prstGeom prst="rect">
            <a:avLst/>
          </a:prstGeom>
          <a:noFill/>
        </p:spPr>
        <p:txBody>
          <a:bodyPr wrap="square" rtlCol="0">
            <a:spAutoFit/>
          </a:bodyPr>
          <a:lstStyle/>
          <a:p>
            <a:pPr algn="ctr"/>
            <a:r>
              <a:rPr lang="es-MX" b="1" dirty="0" smtClean="0">
                <a:solidFill>
                  <a:schemeClr val="accent2">
                    <a:lumMod val="75000"/>
                  </a:schemeClr>
                </a:solidFill>
              </a:rPr>
              <a:t>Conceptos </a:t>
            </a:r>
            <a:endParaRPr lang="es-MX" b="1" dirty="0">
              <a:solidFill>
                <a:schemeClr val="accent2">
                  <a:lumMod val="75000"/>
                </a:schemeClr>
              </a:solidFill>
            </a:endParaRPr>
          </a:p>
        </p:txBody>
      </p:sp>
      <p:sp>
        <p:nvSpPr>
          <p:cNvPr id="2" name="1 CuadroTexto"/>
          <p:cNvSpPr txBox="1"/>
          <p:nvPr/>
        </p:nvSpPr>
        <p:spPr>
          <a:xfrm>
            <a:off x="659195" y="1951597"/>
            <a:ext cx="11283046" cy="5324535"/>
          </a:xfrm>
          <a:prstGeom prst="rect">
            <a:avLst/>
          </a:prstGeom>
          <a:noFill/>
        </p:spPr>
        <p:txBody>
          <a:bodyPr wrap="square" rtlCol="0">
            <a:spAutoFit/>
          </a:bodyPr>
          <a:lstStyle/>
          <a:p>
            <a:pPr algn="just"/>
            <a:r>
              <a:rPr lang="es-MX" sz="2000" b="1" dirty="0">
                <a:solidFill>
                  <a:schemeClr val="accent2">
                    <a:lumMod val="50000"/>
                  </a:schemeClr>
                </a:solidFill>
              </a:rPr>
              <a:t>Presupuesto basado en Resultados (</a:t>
            </a:r>
            <a:r>
              <a:rPr lang="es-MX" sz="2000" b="1" dirty="0" err="1">
                <a:solidFill>
                  <a:schemeClr val="accent2">
                    <a:lumMod val="50000"/>
                  </a:schemeClr>
                </a:solidFill>
              </a:rPr>
              <a:t>PbR</a:t>
            </a:r>
            <a:r>
              <a:rPr lang="es-MX" sz="2000" b="1" dirty="0" smtClean="0">
                <a:solidFill>
                  <a:schemeClr val="accent2">
                    <a:lumMod val="50000"/>
                  </a:schemeClr>
                </a:solidFill>
              </a:rPr>
              <a:t>).</a:t>
            </a:r>
            <a:r>
              <a:rPr lang="es-MX" sz="2000" dirty="0" smtClean="0">
                <a:solidFill>
                  <a:schemeClr val="accent2">
                    <a:lumMod val="50000"/>
                  </a:schemeClr>
                </a:solidFill>
              </a:rPr>
              <a:t> </a:t>
            </a:r>
            <a:r>
              <a:rPr lang="es-MX" sz="2000" dirty="0"/>
              <a:t>C</a:t>
            </a:r>
            <a:r>
              <a:rPr lang="es-MX" sz="2000" dirty="0" smtClean="0"/>
              <a:t>omponente </a:t>
            </a:r>
            <a:r>
              <a:rPr lang="es-MX" sz="2000" dirty="0"/>
              <a:t>de la Gestión para Resultados, que consiste en un conjunto de actividades y herramientas que permite apoyar las decisiones presupuestarias, en información que sistemáticamente incorpora consideraciones sobre los resultados del ejercicio de los recursos públicos, y que motiva a las instituciones públicas a lograrlos, con el objeto de mejorar la calidad del gasto, así como la mejora de los bienes y servicios públicos y promover la transparencia y rendición de cuentas</a:t>
            </a:r>
            <a:r>
              <a:rPr lang="es-MX" sz="2000" dirty="0" smtClean="0"/>
              <a:t>.</a:t>
            </a:r>
          </a:p>
          <a:p>
            <a:pPr algn="just"/>
            <a:endParaRPr lang="es-MX" sz="2000" dirty="0"/>
          </a:p>
          <a:p>
            <a:pPr algn="just"/>
            <a:r>
              <a:rPr lang="es-MX" sz="2000" b="1" dirty="0">
                <a:solidFill>
                  <a:schemeClr val="accent2">
                    <a:lumMod val="50000"/>
                  </a:schemeClr>
                </a:solidFill>
              </a:rPr>
              <a:t>Metodología de Marco Lógico</a:t>
            </a:r>
            <a:r>
              <a:rPr lang="es-MX" sz="2000" dirty="0" smtClean="0"/>
              <a:t>. Herramienta </a:t>
            </a:r>
            <a:r>
              <a:rPr lang="es-MX" sz="2000" dirty="0"/>
              <a:t>de planeación basada en la estructuración y solución de problemas. Además la MML permite presentar de forma sistemática y lógica los objetivos de un programa</a:t>
            </a:r>
            <a:r>
              <a:rPr lang="es-MX" sz="2000" b="1" dirty="0"/>
              <a:t> </a:t>
            </a:r>
            <a:r>
              <a:rPr lang="es-MX" sz="2000" dirty="0"/>
              <a:t>y sus relaciones de causalidad, alineándolos a objetivos de mayor nivel, sus etapas son: definición del problema; análisis del problema; definición de objetivos; selección de alternativas; definición de la estructura analítica del programa y construcción de la Matriz de Indicadores para Resultados (MIR</a:t>
            </a:r>
            <a:r>
              <a:rPr lang="es-MX" sz="2000" dirty="0" smtClean="0"/>
              <a:t>).</a:t>
            </a:r>
          </a:p>
          <a:p>
            <a:pPr algn="just"/>
            <a:endParaRPr lang="es-MX" sz="2000" dirty="0"/>
          </a:p>
          <a:p>
            <a:pPr algn="just"/>
            <a:r>
              <a:rPr lang="es-MX" sz="2000" b="1" dirty="0">
                <a:solidFill>
                  <a:schemeClr val="accent2">
                    <a:lumMod val="50000"/>
                  </a:schemeClr>
                </a:solidFill>
              </a:rPr>
              <a:t>Matriz de Indicadores para Resultados (MIR</a:t>
            </a:r>
            <a:r>
              <a:rPr lang="es-MX" sz="2000" b="1" dirty="0" smtClean="0">
                <a:solidFill>
                  <a:schemeClr val="accent2">
                    <a:lumMod val="50000"/>
                  </a:schemeClr>
                </a:solidFill>
              </a:rPr>
              <a:t>). </a:t>
            </a:r>
            <a:r>
              <a:rPr lang="es-MX" sz="2000" dirty="0"/>
              <a:t>I</a:t>
            </a:r>
            <a:r>
              <a:rPr lang="es-MX" sz="2000" dirty="0" smtClean="0"/>
              <a:t>nstrumento </a:t>
            </a:r>
            <a:r>
              <a:rPr lang="es-MX" sz="2000" dirty="0"/>
              <a:t>que concentra toda la información del programa y que es útil en el proceso de planeación, seguimiento del desempeño y rendición de cuentas; es un producto del proceso de planeación y está compuesta por cuatro filas y cuatro columnas. Las filas denotan niveles de objetivos del programa. Las columnas de la MIR permiten establecer cómo se medirán los resultados del programa</a:t>
            </a:r>
            <a:r>
              <a:rPr lang="es-MX" sz="2000" dirty="0" smtClean="0"/>
              <a:t>.</a:t>
            </a:r>
            <a:endParaRPr lang="es-MX" sz="2000" dirty="0"/>
          </a:p>
        </p:txBody>
      </p:sp>
    </p:spTree>
    <p:extLst>
      <p:ext uri="{BB962C8B-B14F-4D97-AF65-F5344CB8AC3E}">
        <p14:creationId xmlns:p14="http://schemas.microsoft.com/office/powerpoint/2010/main" val="121816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8"/>
            <a:ext cx="12791443" cy="7785831"/>
          </a:xfrm>
          <a:prstGeom prst="rect">
            <a:avLst/>
          </a:prstGeom>
        </p:spPr>
      </p:pic>
      <p:sp>
        <p:nvSpPr>
          <p:cNvPr id="5" name="3 Marcador de contenido"/>
          <p:cNvSpPr txBox="1">
            <a:spLocks/>
          </p:cNvSpPr>
          <p:nvPr/>
        </p:nvSpPr>
        <p:spPr>
          <a:xfrm>
            <a:off x="357188" y="1285875"/>
            <a:ext cx="8501062" cy="5072063"/>
          </a:xfrm>
          <a:prstGeom prst="rect">
            <a:avLst/>
          </a:prstGeom>
        </p:spPr>
        <p:txBody>
          <a:bodyPr>
            <a:normAutofit/>
          </a:bodyPr>
          <a:lstStyle/>
          <a:p>
            <a:pPr algn="just" eaLnBrk="0" hangingPunct="0">
              <a:lnSpc>
                <a:spcPct val="150000"/>
              </a:lnSpc>
              <a:tabLst>
                <a:tab pos="174625" algn="l"/>
              </a:tabLst>
              <a:defRPr/>
            </a:pPr>
            <a:endParaRPr lang="es-MX" sz="1600" kern="0" dirty="0">
              <a:sym typeface="Gill Sans" charset="0"/>
            </a:endParaRPr>
          </a:p>
          <a:p>
            <a:pPr algn="just" eaLnBrk="0" hangingPunct="0">
              <a:tabLst>
                <a:tab pos="174625" algn="l"/>
              </a:tabLst>
              <a:defRPr/>
            </a:pPr>
            <a:r>
              <a:rPr lang="es-MX" sz="1600" b="1" kern="0" dirty="0">
                <a:sym typeface="Gill Sans" charset="0"/>
              </a:rPr>
              <a:t> </a:t>
            </a:r>
          </a:p>
          <a:p>
            <a:pPr algn="just" eaLnBrk="0" hangingPunct="0">
              <a:tabLst>
                <a:tab pos="174625" algn="l"/>
              </a:tabLst>
              <a:defRPr/>
            </a:pPr>
            <a:endParaRPr lang="es-MX" sz="1600" b="1" kern="0" dirty="0">
              <a:sym typeface="Gill Sans" charset="0"/>
            </a:endParaRPr>
          </a:p>
        </p:txBody>
      </p:sp>
      <p:grpSp>
        <p:nvGrpSpPr>
          <p:cNvPr id="7" name="32 Grupo"/>
          <p:cNvGrpSpPr>
            <a:grpSpLocks/>
          </p:cNvGrpSpPr>
          <p:nvPr/>
        </p:nvGrpSpPr>
        <p:grpSpPr bwMode="auto">
          <a:xfrm>
            <a:off x="2453448" y="2595456"/>
            <a:ext cx="7705725" cy="2952750"/>
            <a:chOff x="841375" y="3190894"/>
            <a:chExt cx="7718425" cy="2952750"/>
          </a:xfrm>
        </p:grpSpPr>
        <p:sp>
          <p:nvSpPr>
            <p:cNvPr id="8" name="Rectangle 5"/>
            <p:cNvSpPr>
              <a:spLocks noChangeArrowheads="1"/>
            </p:cNvSpPr>
            <p:nvPr/>
          </p:nvSpPr>
          <p:spPr bwMode="auto">
            <a:xfrm>
              <a:off x="841375" y="3190894"/>
              <a:ext cx="444500" cy="2952750"/>
            </a:xfrm>
            <a:prstGeom prst="rect">
              <a:avLst/>
            </a:prstGeom>
            <a:solidFill>
              <a:schemeClr val="accent2">
                <a:lumMod val="50000"/>
              </a:schemeClr>
            </a:solidFill>
            <a:ln w="28575">
              <a:solidFill>
                <a:schemeClr val="accent2">
                  <a:lumMod val="50000"/>
                </a:schemeClr>
              </a:solidFill>
              <a:miter lim="800000"/>
              <a:headEnd/>
              <a:tailEnd/>
            </a:ln>
            <a:scene3d>
              <a:camera prst="orthographicFront"/>
              <a:lightRig rig="threePt" dir="t"/>
            </a:scene3d>
            <a:sp3d>
              <a:bevelT w="152400" h="50800" prst="softRound"/>
            </a:sp3d>
          </p:spPr>
          <p:txBody>
            <a:bodyPr wrap="none" anchor="ctr"/>
            <a:lstStyle/>
            <a:p>
              <a:pPr>
                <a:defRPr/>
              </a:pPr>
              <a:endParaRPr lang="es-MX"/>
            </a:p>
          </p:txBody>
        </p:sp>
        <p:sp>
          <p:nvSpPr>
            <p:cNvPr id="9" name="Line 45"/>
            <p:cNvSpPr>
              <a:spLocks noChangeShapeType="1"/>
            </p:cNvSpPr>
            <p:nvPr/>
          </p:nvSpPr>
          <p:spPr bwMode="auto">
            <a:xfrm>
              <a:off x="1285875" y="3194590"/>
              <a:ext cx="7273925" cy="0"/>
            </a:xfrm>
            <a:prstGeom prst="line">
              <a:avLst/>
            </a:prstGeom>
            <a:noFill/>
            <a:ln w="28575">
              <a:solidFill>
                <a:schemeClr val="tx1">
                  <a:lumMod val="95000"/>
                  <a:lumOff val="5000"/>
                </a:schemeClr>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0" name="Text Box 4"/>
            <p:cNvSpPr txBox="1">
              <a:spLocks noChangeArrowheads="1"/>
            </p:cNvSpPr>
            <p:nvPr/>
          </p:nvSpPr>
          <p:spPr bwMode="auto">
            <a:xfrm rot="-5400000">
              <a:off x="60325" y="4389456"/>
              <a:ext cx="2016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600" b="1" dirty="0">
                  <a:solidFill>
                    <a:schemeClr val="bg1"/>
                  </a:solidFill>
                  <a:latin typeface="Verdana" pitchFamily="34" charset="0"/>
                </a:rPr>
                <a:t>Programación</a:t>
              </a:r>
              <a:endParaRPr lang="es-ES" sz="1600" b="1" dirty="0">
                <a:solidFill>
                  <a:schemeClr val="bg1"/>
                </a:solidFill>
                <a:latin typeface="Verdana" pitchFamily="34" charset="0"/>
              </a:endParaRPr>
            </a:p>
          </p:txBody>
        </p:sp>
        <p:sp>
          <p:nvSpPr>
            <p:cNvPr id="11" name="Rectangle 17"/>
            <p:cNvSpPr>
              <a:spLocks noChangeArrowheads="1"/>
            </p:cNvSpPr>
            <p:nvPr/>
          </p:nvSpPr>
          <p:spPr bwMode="auto">
            <a:xfrm>
              <a:off x="7594600" y="4168794"/>
              <a:ext cx="865188" cy="360362"/>
            </a:xfrm>
            <a:prstGeom prst="rect">
              <a:avLst/>
            </a:prstGeom>
            <a:solidFill>
              <a:schemeClr val="bg1">
                <a:lumMod val="5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lstStyle/>
            <a:p>
              <a:pPr>
                <a:defRPr/>
              </a:pPr>
              <a:r>
                <a:rPr lang="es-MX" sz="1200" b="1" dirty="0">
                  <a:solidFill>
                    <a:schemeClr val="bg1"/>
                  </a:solidFill>
                  <a:latin typeface="Verdana" pitchFamily="34" charset="0"/>
                </a:rPr>
                <a:t>Metas</a:t>
              </a:r>
              <a:endParaRPr lang="es-ES" sz="1200" b="1" dirty="0">
                <a:solidFill>
                  <a:schemeClr val="bg1"/>
                </a:solidFill>
                <a:latin typeface="Verdana" pitchFamily="34" charset="0"/>
              </a:endParaRPr>
            </a:p>
          </p:txBody>
        </p:sp>
        <p:sp>
          <p:nvSpPr>
            <p:cNvPr id="12" name="Rectangle 24"/>
            <p:cNvSpPr>
              <a:spLocks noChangeArrowheads="1"/>
            </p:cNvSpPr>
            <p:nvPr/>
          </p:nvSpPr>
          <p:spPr bwMode="auto">
            <a:xfrm>
              <a:off x="6300788" y="4170381"/>
              <a:ext cx="1008062" cy="360363"/>
            </a:xfrm>
            <a:prstGeom prst="rect">
              <a:avLst/>
            </a:prstGeom>
            <a:solidFill>
              <a:schemeClr val="accent6">
                <a:lumMod val="75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lstStyle/>
            <a:p>
              <a:pPr>
                <a:defRPr/>
              </a:pPr>
              <a:r>
                <a:rPr lang="es-MX" sz="1000" b="1" dirty="0">
                  <a:latin typeface="Verdana" pitchFamily="34" charset="0"/>
                </a:rPr>
                <a:t>Indicadores</a:t>
              </a:r>
              <a:endParaRPr lang="es-ES" sz="1000" b="1" dirty="0">
                <a:latin typeface="Verdana" pitchFamily="34" charset="0"/>
              </a:endParaRPr>
            </a:p>
          </p:txBody>
        </p:sp>
        <p:sp>
          <p:nvSpPr>
            <p:cNvPr id="14" name="Rectangle 26"/>
            <p:cNvSpPr>
              <a:spLocks noChangeArrowheads="1"/>
            </p:cNvSpPr>
            <p:nvPr/>
          </p:nvSpPr>
          <p:spPr bwMode="auto">
            <a:xfrm>
              <a:off x="3924300" y="3335356"/>
              <a:ext cx="2592388" cy="431800"/>
            </a:xfrm>
            <a:prstGeom prst="rect">
              <a:avLst/>
            </a:prstGeom>
            <a:solidFill>
              <a:schemeClr val="accent2">
                <a:lumMod val="50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lstStyle/>
            <a:p>
              <a:pPr>
                <a:defRPr/>
              </a:pPr>
              <a:r>
                <a:rPr lang="es-MX" sz="1000" b="1" dirty="0">
                  <a:solidFill>
                    <a:schemeClr val="bg1"/>
                  </a:solidFill>
                  <a:latin typeface="Verdana" pitchFamily="34" charset="0"/>
                </a:rPr>
                <a:t>Objetivos estratégicos de</a:t>
              </a:r>
            </a:p>
            <a:p>
              <a:pPr>
                <a:defRPr/>
              </a:pPr>
              <a:r>
                <a:rPr lang="es-MX" sz="1000" b="1" dirty="0">
                  <a:solidFill>
                    <a:schemeClr val="bg1"/>
                  </a:solidFill>
                  <a:latin typeface="Verdana" pitchFamily="34" charset="0"/>
                </a:rPr>
                <a:t> las Dependencias y Entidades</a:t>
              </a:r>
              <a:endParaRPr lang="es-ES" sz="1000" b="1" dirty="0">
                <a:solidFill>
                  <a:schemeClr val="bg1"/>
                </a:solidFill>
                <a:latin typeface="Verdana" pitchFamily="34" charset="0"/>
              </a:endParaRPr>
            </a:p>
          </p:txBody>
        </p:sp>
        <p:sp>
          <p:nvSpPr>
            <p:cNvPr id="15" name="Rectangle 27"/>
            <p:cNvSpPr>
              <a:spLocks noChangeArrowheads="1"/>
            </p:cNvSpPr>
            <p:nvPr/>
          </p:nvSpPr>
          <p:spPr bwMode="auto">
            <a:xfrm>
              <a:off x="3132138" y="4127519"/>
              <a:ext cx="2735262" cy="431800"/>
            </a:xfrm>
            <a:prstGeom prst="rect">
              <a:avLst/>
            </a:prstGeom>
            <a:solidFill>
              <a:schemeClr val="accent2">
                <a:lumMod val="75000"/>
              </a:schemeClr>
            </a:solidFill>
            <a:ln w="9525">
              <a:solidFill>
                <a:schemeClr val="tx1"/>
              </a:solidFill>
              <a:miter lim="800000"/>
              <a:headEnd/>
              <a:tailEnd/>
            </a:ln>
            <a:scene3d>
              <a:camera prst="orthographicFront"/>
              <a:lightRig rig="threePt" dir="t"/>
            </a:scene3d>
            <a:sp3d>
              <a:bevelT w="152400" h="50800" prst="softRound"/>
            </a:sp3d>
          </p:spPr>
          <p:txBody>
            <a:bodyPr wrap="none" anchor="ctr"/>
            <a:lstStyle/>
            <a:p>
              <a:pPr>
                <a:defRPr/>
              </a:pPr>
              <a:r>
                <a:rPr lang="es-MX" sz="1100" b="1" dirty="0">
                  <a:solidFill>
                    <a:schemeClr val="bg1"/>
                  </a:solidFill>
                  <a:latin typeface="Verdana" pitchFamily="34" charset="0"/>
                </a:rPr>
                <a:t>Objetivos de Programas </a:t>
              </a:r>
            </a:p>
          </p:txBody>
        </p:sp>
        <p:sp>
          <p:nvSpPr>
            <p:cNvPr id="16" name="Text Box 30"/>
            <p:cNvSpPr txBox="1">
              <a:spLocks noChangeArrowheads="1"/>
            </p:cNvSpPr>
            <p:nvPr/>
          </p:nvSpPr>
          <p:spPr bwMode="auto">
            <a:xfrm>
              <a:off x="2560638" y="3263919"/>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000" b="1">
                  <a:latin typeface="Verdana" pitchFamily="34" charset="0"/>
                </a:rPr>
                <a:t>Planeación estratégica en dependencias y entidades</a:t>
              </a:r>
              <a:endParaRPr lang="es-ES" sz="1000" b="1">
                <a:latin typeface="Verdana" pitchFamily="34" charset="0"/>
              </a:endParaRPr>
            </a:p>
          </p:txBody>
        </p:sp>
        <p:sp>
          <p:nvSpPr>
            <p:cNvPr id="17" name="Text Box 31"/>
            <p:cNvSpPr txBox="1">
              <a:spLocks noChangeArrowheads="1"/>
            </p:cNvSpPr>
            <p:nvPr/>
          </p:nvSpPr>
          <p:spPr bwMode="auto">
            <a:xfrm>
              <a:off x="1563139" y="4235469"/>
              <a:ext cx="15197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100" b="1">
                  <a:latin typeface="Verdana" pitchFamily="34" charset="0"/>
                </a:rPr>
                <a:t>Programas Presupuestarios</a:t>
              </a:r>
              <a:endParaRPr lang="es-ES" sz="1100" b="1">
                <a:latin typeface="Verdana" pitchFamily="34" charset="0"/>
              </a:endParaRPr>
            </a:p>
          </p:txBody>
        </p:sp>
        <p:sp>
          <p:nvSpPr>
            <p:cNvPr id="18" name="Text Box 32"/>
            <p:cNvSpPr txBox="1">
              <a:spLocks noChangeArrowheads="1"/>
            </p:cNvSpPr>
            <p:nvPr/>
          </p:nvSpPr>
          <p:spPr bwMode="auto">
            <a:xfrm>
              <a:off x="2571736" y="5207019"/>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s-MX" sz="1200" b="1">
                  <a:latin typeface="Verdana" pitchFamily="34" charset="0"/>
                </a:rPr>
                <a:t>Matriz de Indicadores</a:t>
              </a:r>
              <a:endParaRPr lang="es-ES" sz="1200" b="1">
                <a:latin typeface="Verdana" pitchFamily="34" charset="0"/>
              </a:endParaRPr>
            </a:p>
          </p:txBody>
        </p:sp>
        <p:sp>
          <p:nvSpPr>
            <p:cNvPr id="19" name="Rectangle 33"/>
            <p:cNvSpPr>
              <a:spLocks noChangeArrowheads="1"/>
            </p:cNvSpPr>
            <p:nvPr/>
          </p:nvSpPr>
          <p:spPr bwMode="auto">
            <a:xfrm>
              <a:off x="3995738" y="4919681"/>
              <a:ext cx="1081087"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s-MX" sz="1000" b="1" dirty="0">
                  <a:latin typeface="Verdana" pitchFamily="34" charset="0"/>
                </a:rPr>
                <a:t>FIN</a:t>
              </a:r>
              <a:endParaRPr lang="es-ES" sz="1000" b="1" dirty="0">
                <a:latin typeface="Verdana" pitchFamily="34" charset="0"/>
              </a:endParaRPr>
            </a:p>
          </p:txBody>
        </p:sp>
        <p:sp>
          <p:nvSpPr>
            <p:cNvPr id="20" name="Rectangle 34"/>
            <p:cNvSpPr>
              <a:spLocks noChangeArrowheads="1"/>
            </p:cNvSpPr>
            <p:nvPr/>
          </p:nvSpPr>
          <p:spPr bwMode="auto">
            <a:xfrm>
              <a:off x="3995738" y="5135581"/>
              <a:ext cx="1081087"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s-MX" sz="1200" b="1" dirty="0">
                  <a:latin typeface="Verdana" pitchFamily="34" charset="0"/>
                </a:rPr>
                <a:t>Propósito</a:t>
              </a:r>
              <a:endParaRPr lang="es-ES" sz="1200" b="1" dirty="0">
                <a:latin typeface="Verdana" pitchFamily="34" charset="0"/>
              </a:endParaRPr>
            </a:p>
          </p:txBody>
        </p:sp>
        <p:sp>
          <p:nvSpPr>
            <p:cNvPr id="21" name="Rectangle 35"/>
            <p:cNvSpPr>
              <a:spLocks noChangeArrowheads="1"/>
            </p:cNvSpPr>
            <p:nvPr/>
          </p:nvSpPr>
          <p:spPr bwMode="auto">
            <a:xfrm>
              <a:off x="3995738" y="5424506"/>
              <a:ext cx="1081087"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s-MX" sz="1000" b="1" dirty="0">
                  <a:latin typeface="Verdana" pitchFamily="34" charset="0"/>
                </a:rPr>
                <a:t>Componentes</a:t>
              </a:r>
              <a:endParaRPr lang="es-ES" sz="1000" b="1" dirty="0">
                <a:latin typeface="Verdana" pitchFamily="34" charset="0"/>
              </a:endParaRPr>
            </a:p>
          </p:txBody>
        </p:sp>
        <p:sp>
          <p:nvSpPr>
            <p:cNvPr id="22" name="Rectangle 36"/>
            <p:cNvSpPr>
              <a:spLocks noChangeArrowheads="1"/>
            </p:cNvSpPr>
            <p:nvPr/>
          </p:nvSpPr>
          <p:spPr bwMode="auto">
            <a:xfrm>
              <a:off x="3995738" y="5783281"/>
              <a:ext cx="1081087"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s-MX" sz="1200" b="1">
                  <a:latin typeface="Verdana" pitchFamily="34" charset="0"/>
                </a:rPr>
                <a:t>Actividades</a:t>
              </a:r>
              <a:endParaRPr lang="es-ES" sz="1200" b="1">
                <a:latin typeface="Verdana" pitchFamily="34" charset="0"/>
              </a:endParaRPr>
            </a:p>
          </p:txBody>
        </p:sp>
        <p:sp>
          <p:nvSpPr>
            <p:cNvPr id="23" name="Text Box 37"/>
            <p:cNvSpPr txBox="1">
              <a:spLocks noChangeArrowheads="1"/>
            </p:cNvSpPr>
            <p:nvPr/>
          </p:nvSpPr>
          <p:spPr bwMode="auto">
            <a:xfrm rot="-5400000">
              <a:off x="4705350" y="5316556"/>
              <a:ext cx="1077913" cy="277813"/>
            </a:xfrm>
            <a:prstGeom prst="rect">
              <a:avLst/>
            </a:prstGeom>
            <a:solidFill>
              <a:schemeClr val="accent2">
                <a:lumMod val="75000"/>
              </a:schemeClr>
            </a:solidFill>
            <a:ln w="9525">
              <a:solidFill>
                <a:schemeClr val="tx1"/>
              </a:solidFill>
              <a:miter lim="800000"/>
              <a:headEnd/>
              <a:tailEnd/>
            </a:ln>
            <a:scene3d>
              <a:camera prst="orthographicFront"/>
              <a:lightRig rig="threePt" dir="t"/>
            </a:scene3d>
            <a:sp3d>
              <a:bevelT w="152400" h="50800" prst="softRound"/>
            </a:sp3d>
          </p:spPr>
          <p:txBody>
            <a:bodyPr>
              <a:spAutoFit/>
            </a:bodyPr>
            <a:lstStyle/>
            <a:p>
              <a:pPr>
                <a:spcBef>
                  <a:spcPct val="50000"/>
                </a:spcBef>
                <a:defRPr/>
              </a:pPr>
              <a:r>
                <a:rPr lang="es-MX" sz="1200" b="1" dirty="0">
                  <a:solidFill>
                    <a:schemeClr val="bg1"/>
                  </a:solidFill>
                  <a:latin typeface="Verdana" pitchFamily="34" charset="0"/>
                </a:rPr>
                <a:t>Objetivos</a:t>
              </a:r>
              <a:endParaRPr lang="es-ES" sz="1200" b="1" dirty="0">
                <a:solidFill>
                  <a:schemeClr val="bg1"/>
                </a:solidFill>
                <a:latin typeface="Verdana" pitchFamily="34" charset="0"/>
              </a:endParaRPr>
            </a:p>
          </p:txBody>
        </p:sp>
        <p:sp>
          <p:nvSpPr>
            <p:cNvPr id="24" name="Text Box 38"/>
            <p:cNvSpPr txBox="1">
              <a:spLocks noChangeArrowheads="1"/>
            </p:cNvSpPr>
            <p:nvPr/>
          </p:nvSpPr>
          <p:spPr bwMode="auto">
            <a:xfrm rot="-5400000">
              <a:off x="5114925" y="5319731"/>
              <a:ext cx="1223963" cy="277813"/>
            </a:xfrm>
            <a:prstGeom prst="rect">
              <a:avLst/>
            </a:prstGeom>
            <a:solidFill>
              <a:schemeClr val="accent6">
                <a:lumMod val="75000"/>
              </a:schemeClr>
            </a:solidFill>
            <a:ln w="9525">
              <a:solidFill>
                <a:schemeClr val="tx1"/>
              </a:solidFill>
              <a:miter lim="800000"/>
              <a:headEnd/>
              <a:tailEnd/>
            </a:ln>
            <a:scene3d>
              <a:camera prst="orthographicFront"/>
              <a:lightRig rig="threePt" dir="t"/>
            </a:scene3d>
            <a:sp3d>
              <a:bevelT w="152400" h="50800" prst="softRound"/>
            </a:sp3d>
          </p:spPr>
          <p:txBody>
            <a:bodyPr>
              <a:spAutoFit/>
            </a:bodyPr>
            <a:lstStyle/>
            <a:p>
              <a:pPr>
                <a:spcBef>
                  <a:spcPct val="50000"/>
                </a:spcBef>
                <a:defRPr/>
              </a:pPr>
              <a:r>
                <a:rPr lang="es-MX" sz="1200" b="1" dirty="0">
                  <a:latin typeface="Verdana" pitchFamily="34" charset="0"/>
                </a:rPr>
                <a:t>Indicadores</a:t>
              </a:r>
              <a:endParaRPr lang="es-ES" sz="1200" b="1" dirty="0">
                <a:latin typeface="Verdana" pitchFamily="34" charset="0"/>
              </a:endParaRPr>
            </a:p>
          </p:txBody>
        </p:sp>
        <p:sp>
          <p:nvSpPr>
            <p:cNvPr id="25" name="Text Box 39"/>
            <p:cNvSpPr txBox="1">
              <a:spLocks noChangeArrowheads="1"/>
            </p:cNvSpPr>
            <p:nvPr/>
          </p:nvSpPr>
          <p:spPr bwMode="auto">
            <a:xfrm rot="-5400000">
              <a:off x="5546726" y="5321318"/>
              <a:ext cx="1223962" cy="277813"/>
            </a:xfrm>
            <a:prstGeom prst="rect">
              <a:avLst/>
            </a:prstGeom>
            <a:solidFill>
              <a:schemeClr val="bg1">
                <a:lumMod val="50000"/>
              </a:schemeClr>
            </a:solidFill>
            <a:ln w="9525">
              <a:solidFill>
                <a:schemeClr val="bg1">
                  <a:lumMod val="50000"/>
                </a:schemeClr>
              </a:solidFill>
              <a:miter lim="800000"/>
              <a:headEnd/>
              <a:tailEnd/>
            </a:ln>
            <a:scene3d>
              <a:camera prst="orthographicFront"/>
              <a:lightRig rig="threePt" dir="t"/>
            </a:scene3d>
            <a:sp3d>
              <a:bevelT w="152400" h="50800" prst="softRound"/>
            </a:sp3d>
          </p:spPr>
          <p:txBody>
            <a:bodyPr>
              <a:spAutoFit/>
            </a:bodyPr>
            <a:lstStyle/>
            <a:p>
              <a:pPr>
                <a:spcBef>
                  <a:spcPct val="50000"/>
                </a:spcBef>
                <a:defRPr/>
              </a:pPr>
              <a:r>
                <a:rPr lang="es-MX" sz="1200" b="1" dirty="0">
                  <a:solidFill>
                    <a:schemeClr val="bg1"/>
                  </a:solidFill>
                  <a:latin typeface="Verdana" pitchFamily="34" charset="0"/>
                </a:rPr>
                <a:t>Metas</a:t>
              </a:r>
              <a:endParaRPr lang="es-ES" sz="1200" b="1" dirty="0">
                <a:solidFill>
                  <a:schemeClr val="bg1"/>
                </a:solidFill>
                <a:latin typeface="Verdana" pitchFamily="34" charset="0"/>
              </a:endParaRPr>
            </a:p>
          </p:txBody>
        </p:sp>
        <p:sp>
          <p:nvSpPr>
            <p:cNvPr id="26" name="Line 44"/>
            <p:cNvSpPr>
              <a:spLocks noChangeShapeType="1"/>
            </p:cNvSpPr>
            <p:nvPr/>
          </p:nvSpPr>
          <p:spPr bwMode="auto">
            <a:xfrm>
              <a:off x="1258888" y="6143644"/>
              <a:ext cx="7273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cxnSp>
          <p:nvCxnSpPr>
            <p:cNvPr id="27" name="26 Conector recto"/>
            <p:cNvCxnSpPr>
              <a:stCxn id="9" idx="1"/>
              <a:endCxn id="26" idx="1"/>
            </p:cNvCxnSpPr>
            <p:nvPr/>
          </p:nvCxnSpPr>
          <p:spPr>
            <a:xfrm rot="16200000" flipH="1" flipV="1">
              <a:off x="7071496" y="4655341"/>
              <a:ext cx="2949575" cy="2703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angular"/>
            <p:cNvCxnSpPr/>
            <p:nvPr/>
          </p:nvCxnSpPr>
          <p:spPr>
            <a:xfrm rot="5400000">
              <a:off x="4678622" y="3587176"/>
              <a:ext cx="360363" cy="72032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angular"/>
            <p:cNvCxnSpPr/>
            <p:nvPr/>
          </p:nvCxnSpPr>
          <p:spPr>
            <a:xfrm rot="16200000" flipH="1">
              <a:off x="4693726" y="4365826"/>
              <a:ext cx="357187" cy="74417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p:nvPr/>
          </p:nvCxnSpPr>
          <p:spPr>
            <a:xfrm rot="5400000">
              <a:off x="6108896" y="4149650"/>
              <a:ext cx="315912" cy="1078099"/>
            </a:xfrm>
            <a:prstGeom prst="bentConnector3">
              <a:avLst>
                <a:gd name="adj1" fmla="val 50000"/>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28 Forma"/>
            <p:cNvCxnSpPr/>
            <p:nvPr/>
          </p:nvCxnSpPr>
          <p:spPr>
            <a:xfrm rot="5400000">
              <a:off x="6696950" y="4129269"/>
              <a:ext cx="931863" cy="1731637"/>
            </a:xfrm>
            <a:prstGeom prst="bentConnector2">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5867732" y="4343419"/>
              <a:ext cx="432512" cy="63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7308378" y="4348181"/>
              <a:ext cx="286221"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32 CuadroTexto"/>
          <p:cNvSpPr txBox="1">
            <a:spLocks noChangeArrowheads="1"/>
          </p:cNvSpPr>
          <p:nvPr/>
        </p:nvSpPr>
        <p:spPr bwMode="auto">
          <a:xfrm>
            <a:off x="2458824" y="5832501"/>
            <a:ext cx="77041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MX" sz="1600" dirty="0"/>
              <a:t>Los resultados de cada programa presupuestario, deben estar relacionados directamente con el presupuesto, de esta manera el </a:t>
            </a:r>
            <a:r>
              <a:rPr lang="es-MX" sz="1600" dirty="0" err="1"/>
              <a:t>PbR</a:t>
            </a:r>
            <a:r>
              <a:rPr lang="es-MX" sz="1600" dirty="0"/>
              <a:t>, debe vincular los incrementos o decrementos del gasto de acuerdo al desempeño, lo que se reflejará en la ejecución de los programas presupuestarios, en la evaluación y la rendición de cuentas.</a:t>
            </a:r>
          </a:p>
        </p:txBody>
      </p:sp>
      <p:sp>
        <p:nvSpPr>
          <p:cNvPr id="35" name="34 CuadroTexto"/>
          <p:cNvSpPr txBox="1"/>
          <p:nvPr/>
        </p:nvSpPr>
        <p:spPr>
          <a:xfrm>
            <a:off x="3867249" y="1515492"/>
            <a:ext cx="5040560" cy="769441"/>
          </a:xfrm>
          <a:prstGeom prst="rect">
            <a:avLst/>
          </a:prstGeom>
          <a:noFill/>
        </p:spPr>
        <p:txBody>
          <a:bodyPr wrap="square" rtlCol="0">
            <a:spAutoFit/>
          </a:bodyPr>
          <a:lstStyle/>
          <a:p>
            <a:pPr algn="ctr"/>
            <a:r>
              <a:rPr lang="es-MX" dirty="0">
                <a:solidFill>
                  <a:schemeClr val="accent2">
                    <a:lumMod val="75000"/>
                  </a:schemeClr>
                </a:solidFill>
              </a:rPr>
              <a:t>Matriz de Indicadores para Resultados – Proceso Programático</a:t>
            </a:r>
          </a:p>
        </p:txBody>
      </p:sp>
    </p:spTree>
    <p:extLst>
      <p:ext uri="{BB962C8B-B14F-4D97-AF65-F5344CB8AC3E}">
        <p14:creationId xmlns:p14="http://schemas.microsoft.com/office/powerpoint/2010/main" val="161166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 y="-5643"/>
            <a:ext cx="12791443" cy="7785831"/>
          </a:xfrm>
          <a:prstGeom prst="rect">
            <a:avLst/>
          </a:prstGeom>
        </p:spPr>
      </p:pic>
      <p:sp>
        <p:nvSpPr>
          <p:cNvPr id="5" name="3 Marcador de contenido"/>
          <p:cNvSpPr txBox="1">
            <a:spLocks/>
          </p:cNvSpPr>
          <p:nvPr/>
        </p:nvSpPr>
        <p:spPr>
          <a:xfrm>
            <a:off x="357188" y="1285875"/>
            <a:ext cx="8501062" cy="5072063"/>
          </a:xfrm>
          <a:prstGeom prst="rect">
            <a:avLst/>
          </a:prstGeom>
        </p:spPr>
        <p:txBody>
          <a:bodyPr>
            <a:normAutofit/>
          </a:bodyPr>
          <a:lstStyle/>
          <a:p>
            <a:pPr algn="just" eaLnBrk="0" hangingPunct="0">
              <a:lnSpc>
                <a:spcPct val="150000"/>
              </a:lnSpc>
              <a:tabLst>
                <a:tab pos="174625" algn="l"/>
              </a:tabLst>
              <a:defRPr/>
            </a:pPr>
            <a:endParaRPr lang="es-MX" sz="1600" kern="0" dirty="0">
              <a:sym typeface="Gill Sans" charset="0"/>
            </a:endParaRPr>
          </a:p>
          <a:p>
            <a:pPr algn="just" eaLnBrk="0" hangingPunct="0">
              <a:tabLst>
                <a:tab pos="174625" algn="l"/>
              </a:tabLst>
              <a:defRPr/>
            </a:pPr>
            <a:r>
              <a:rPr lang="es-MX" sz="1600" b="1" kern="0" dirty="0">
                <a:sym typeface="Gill Sans" charset="0"/>
              </a:rPr>
              <a:t> </a:t>
            </a:r>
          </a:p>
          <a:p>
            <a:pPr algn="just" eaLnBrk="0" hangingPunct="0">
              <a:tabLst>
                <a:tab pos="174625" algn="l"/>
              </a:tabLst>
              <a:defRPr/>
            </a:pPr>
            <a:endParaRPr lang="es-MX" sz="1600" b="1" kern="0" dirty="0">
              <a:sym typeface="Gill Sans" charset="0"/>
            </a:endParaRPr>
          </a:p>
        </p:txBody>
      </p:sp>
      <p:sp>
        <p:nvSpPr>
          <p:cNvPr id="35" name="34 CuadroTexto"/>
          <p:cNvSpPr txBox="1"/>
          <p:nvPr/>
        </p:nvSpPr>
        <p:spPr>
          <a:xfrm>
            <a:off x="3867249" y="1515492"/>
            <a:ext cx="5040560" cy="430887"/>
          </a:xfrm>
          <a:prstGeom prst="rect">
            <a:avLst/>
          </a:prstGeom>
          <a:noFill/>
        </p:spPr>
        <p:txBody>
          <a:bodyPr wrap="square" rtlCol="0">
            <a:spAutoFit/>
          </a:bodyPr>
          <a:lstStyle/>
          <a:p>
            <a:pPr algn="ctr"/>
            <a:r>
              <a:rPr lang="es-MX" dirty="0">
                <a:solidFill>
                  <a:schemeClr val="accent2">
                    <a:lumMod val="75000"/>
                  </a:schemeClr>
                </a:solidFill>
              </a:rPr>
              <a:t>Matriz de Indicadores para Resultados</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243"/>
          <a:stretch/>
        </p:blipFill>
        <p:spPr bwMode="auto">
          <a:xfrm>
            <a:off x="7549753" y="2721130"/>
            <a:ext cx="3835392" cy="37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0" name="69 Grupo"/>
          <p:cNvGrpSpPr/>
          <p:nvPr/>
        </p:nvGrpSpPr>
        <p:grpSpPr>
          <a:xfrm>
            <a:off x="708993" y="2811636"/>
            <a:ext cx="6120680" cy="2978090"/>
            <a:chOff x="132929" y="2811636"/>
            <a:chExt cx="6120680" cy="2978090"/>
          </a:xfrm>
        </p:grpSpPr>
        <p:grpSp>
          <p:nvGrpSpPr>
            <p:cNvPr id="37" name="36 Grupo"/>
            <p:cNvGrpSpPr/>
            <p:nvPr/>
          </p:nvGrpSpPr>
          <p:grpSpPr>
            <a:xfrm>
              <a:off x="1429073" y="3459708"/>
              <a:ext cx="4824536" cy="2330018"/>
              <a:chOff x="997025" y="2379588"/>
              <a:chExt cx="4824536" cy="2330018"/>
            </a:xfrm>
          </p:grpSpPr>
          <p:sp>
            <p:nvSpPr>
              <p:cNvPr id="41" name="40 Rectángulo redondeado"/>
              <p:cNvSpPr/>
              <p:nvPr/>
            </p:nvSpPr>
            <p:spPr>
              <a:xfrm>
                <a:off x="4676496" y="23795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4" name="43 Rectángulo redondeado"/>
              <p:cNvSpPr/>
              <p:nvPr/>
            </p:nvSpPr>
            <p:spPr>
              <a:xfrm>
                <a:off x="997025" y="23795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5" name="44 Rectángulo redondeado"/>
              <p:cNvSpPr/>
              <p:nvPr/>
            </p:nvSpPr>
            <p:spPr>
              <a:xfrm>
                <a:off x="2228224" y="23795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6" name="45 Rectángulo redondeado"/>
              <p:cNvSpPr/>
              <p:nvPr/>
            </p:nvSpPr>
            <p:spPr>
              <a:xfrm>
                <a:off x="3445297" y="23795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2" name="51 Rectángulo redondeado"/>
              <p:cNvSpPr/>
              <p:nvPr/>
            </p:nvSpPr>
            <p:spPr>
              <a:xfrm>
                <a:off x="4676496" y="2977699"/>
                <a:ext cx="1145065" cy="554017"/>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3" name="52 Rectángulo redondeado"/>
              <p:cNvSpPr/>
              <p:nvPr/>
            </p:nvSpPr>
            <p:spPr>
              <a:xfrm>
                <a:off x="997025" y="2977699"/>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4" name="53 Rectángulo redondeado"/>
              <p:cNvSpPr/>
              <p:nvPr/>
            </p:nvSpPr>
            <p:spPr>
              <a:xfrm>
                <a:off x="2228224" y="2977699"/>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5" name="54 Rectángulo redondeado"/>
              <p:cNvSpPr/>
              <p:nvPr/>
            </p:nvSpPr>
            <p:spPr>
              <a:xfrm>
                <a:off x="3445297" y="2977699"/>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6" name="55 Rectángulo redondeado"/>
              <p:cNvSpPr/>
              <p:nvPr/>
            </p:nvSpPr>
            <p:spPr>
              <a:xfrm>
                <a:off x="4676496" y="3577962"/>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7" name="56 Rectángulo redondeado"/>
              <p:cNvSpPr/>
              <p:nvPr/>
            </p:nvSpPr>
            <p:spPr>
              <a:xfrm>
                <a:off x="997025" y="3577962"/>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8" name="57 Rectángulo redondeado"/>
              <p:cNvSpPr/>
              <p:nvPr/>
            </p:nvSpPr>
            <p:spPr>
              <a:xfrm>
                <a:off x="2228224" y="3577962"/>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59" name="58 Rectángulo redondeado"/>
              <p:cNvSpPr/>
              <p:nvPr/>
            </p:nvSpPr>
            <p:spPr>
              <a:xfrm>
                <a:off x="3445297" y="3577962"/>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60" name="59 Rectángulo redondeado"/>
              <p:cNvSpPr/>
              <p:nvPr/>
            </p:nvSpPr>
            <p:spPr>
              <a:xfrm>
                <a:off x="4676496" y="41797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61" name="60 Rectángulo redondeado"/>
              <p:cNvSpPr/>
              <p:nvPr/>
            </p:nvSpPr>
            <p:spPr>
              <a:xfrm>
                <a:off x="997025" y="41797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62" name="61 Rectángulo redondeado"/>
              <p:cNvSpPr/>
              <p:nvPr/>
            </p:nvSpPr>
            <p:spPr>
              <a:xfrm>
                <a:off x="2228224" y="41797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63" name="62 Rectángulo redondeado"/>
              <p:cNvSpPr/>
              <p:nvPr/>
            </p:nvSpPr>
            <p:spPr>
              <a:xfrm>
                <a:off x="3445297" y="4179788"/>
                <a:ext cx="1145065" cy="52981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grpSp>
        <p:sp>
          <p:nvSpPr>
            <p:cNvPr id="38" name="37 CuadroTexto"/>
            <p:cNvSpPr txBox="1"/>
            <p:nvPr/>
          </p:nvSpPr>
          <p:spPr>
            <a:xfrm>
              <a:off x="1436137" y="2883644"/>
              <a:ext cx="1145064" cy="461665"/>
            </a:xfrm>
            <a:prstGeom prst="rect">
              <a:avLst/>
            </a:prstGeom>
            <a:noFill/>
          </p:spPr>
          <p:txBody>
            <a:bodyPr wrap="square" rtlCol="0">
              <a:spAutoFit/>
            </a:bodyPr>
            <a:lstStyle/>
            <a:p>
              <a:pPr algn="ctr"/>
              <a:r>
                <a:rPr lang="es-MX" sz="1200" dirty="0">
                  <a:solidFill>
                    <a:srgbClr val="9D2449"/>
                  </a:solidFill>
                </a:rPr>
                <a:t>Resumen narrativo</a:t>
              </a:r>
            </a:p>
          </p:txBody>
        </p:sp>
        <p:sp>
          <p:nvSpPr>
            <p:cNvPr id="67" name="66 CuadroTexto"/>
            <p:cNvSpPr txBox="1"/>
            <p:nvPr/>
          </p:nvSpPr>
          <p:spPr>
            <a:xfrm>
              <a:off x="2588265" y="2883644"/>
              <a:ext cx="1145064" cy="276999"/>
            </a:xfrm>
            <a:prstGeom prst="rect">
              <a:avLst/>
            </a:prstGeom>
            <a:noFill/>
          </p:spPr>
          <p:txBody>
            <a:bodyPr wrap="square" rtlCol="0">
              <a:spAutoFit/>
            </a:bodyPr>
            <a:lstStyle/>
            <a:p>
              <a:pPr algn="ctr"/>
              <a:r>
                <a:rPr lang="es-MX" sz="1200" dirty="0">
                  <a:solidFill>
                    <a:srgbClr val="9D2449"/>
                  </a:solidFill>
                </a:rPr>
                <a:t>Indicadores</a:t>
              </a:r>
            </a:p>
          </p:txBody>
        </p:sp>
        <p:sp>
          <p:nvSpPr>
            <p:cNvPr id="68" name="67 CuadroTexto"/>
            <p:cNvSpPr txBox="1"/>
            <p:nvPr/>
          </p:nvSpPr>
          <p:spPr>
            <a:xfrm>
              <a:off x="3884409" y="2811636"/>
              <a:ext cx="1145064" cy="461665"/>
            </a:xfrm>
            <a:prstGeom prst="rect">
              <a:avLst/>
            </a:prstGeom>
            <a:noFill/>
          </p:spPr>
          <p:txBody>
            <a:bodyPr wrap="square" rtlCol="0">
              <a:spAutoFit/>
            </a:bodyPr>
            <a:lstStyle/>
            <a:p>
              <a:pPr algn="ctr"/>
              <a:r>
                <a:rPr lang="es-MX" sz="1200" dirty="0">
                  <a:solidFill>
                    <a:srgbClr val="9D2449"/>
                  </a:solidFill>
                </a:rPr>
                <a:t>Medios de verificación</a:t>
              </a:r>
            </a:p>
          </p:txBody>
        </p:sp>
        <p:sp>
          <p:nvSpPr>
            <p:cNvPr id="69" name="68 CuadroTexto"/>
            <p:cNvSpPr txBox="1"/>
            <p:nvPr/>
          </p:nvSpPr>
          <p:spPr>
            <a:xfrm>
              <a:off x="5108545" y="2883644"/>
              <a:ext cx="1145064" cy="276999"/>
            </a:xfrm>
            <a:prstGeom prst="rect">
              <a:avLst/>
            </a:prstGeom>
            <a:noFill/>
          </p:spPr>
          <p:txBody>
            <a:bodyPr wrap="square" rtlCol="0">
              <a:spAutoFit/>
            </a:bodyPr>
            <a:lstStyle/>
            <a:p>
              <a:pPr algn="ctr"/>
              <a:r>
                <a:rPr lang="es-MX" sz="1200" dirty="0">
                  <a:solidFill>
                    <a:srgbClr val="9D2449"/>
                  </a:solidFill>
                </a:rPr>
                <a:t>Supuestos</a:t>
              </a:r>
            </a:p>
          </p:txBody>
        </p:sp>
        <p:sp>
          <p:nvSpPr>
            <p:cNvPr id="64" name="63 CuadroTexto"/>
            <p:cNvSpPr txBox="1"/>
            <p:nvPr/>
          </p:nvSpPr>
          <p:spPr>
            <a:xfrm>
              <a:off x="204937" y="3675732"/>
              <a:ext cx="576064" cy="307777"/>
            </a:xfrm>
            <a:prstGeom prst="rect">
              <a:avLst/>
            </a:prstGeom>
            <a:noFill/>
          </p:spPr>
          <p:txBody>
            <a:bodyPr wrap="square" rtlCol="0">
              <a:spAutoFit/>
            </a:bodyPr>
            <a:lstStyle/>
            <a:p>
              <a:r>
                <a:rPr lang="es-MX" sz="1400" dirty="0">
                  <a:solidFill>
                    <a:srgbClr val="9D2449"/>
                  </a:solidFill>
                </a:rPr>
                <a:t>Fin</a:t>
              </a:r>
            </a:p>
          </p:txBody>
        </p:sp>
        <p:sp>
          <p:nvSpPr>
            <p:cNvPr id="71" name="70 CuadroTexto"/>
            <p:cNvSpPr txBox="1"/>
            <p:nvPr/>
          </p:nvSpPr>
          <p:spPr>
            <a:xfrm>
              <a:off x="132929" y="4160043"/>
              <a:ext cx="1080120" cy="307777"/>
            </a:xfrm>
            <a:prstGeom prst="rect">
              <a:avLst/>
            </a:prstGeom>
            <a:noFill/>
          </p:spPr>
          <p:txBody>
            <a:bodyPr wrap="square" rtlCol="0">
              <a:spAutoFit/>
            </a:bodyPr>
            <a:lstStyle/>
            <a:p>
              <a:r>
                <a:rPr lang="es-MX" sz="1400" dirty="0">
                  <a:solidFill>
                    <a:srgbClr val="9D2449"/>
                  </a:solidFill>
                </a:rPr>
                <a:t>Propósito</a:t>
              </a:r>
            </a:p>
          </p:txBody>
        </p:sp>
        <p:sp>
          <p:nvSpPr>
            <p:cNvPr id="72" name="71 CuadroTexto"/>
            <p:cNvSpPr txBox="1"/>
            <p:nvPr/>
          </p:nvSpPr>
          <p:spPr>
            <a:xfrm>
              <a:off x="132929" y="4769102"/>
              <a:ext cx="1296144" cy="307777"/>
            </a:xfrm>
            <a:prstGeom prst="rect">
              <a:avLst/>
            </a:prstGeom>
            <a:noFill/>
          </p:spPr>
          <p:txBody>
            <a:bodyPr wrap="square" rtlCol="0">
              <a:spAutoFit/>
            </a:bodyPr>
            <a:lstStyle/>
            <a:p>
              <a:r>
                <a:rPr lang="es-MX" sz="1400" dirty="0">
                  <a:solidFill>
                    <a:srgbClr val="9D2449"/>
                  </a:solidFill>
                </a:rPr>
                <a:t>Componentes</a:t>
              </a:r>
            </a:p>
          </p:txBody>
        </p:sp>
        <p:sp>
          <p:nvSpPr>
            <p:cNvPr id="73" name="72 CuadroTexto"/>
            <p:cNvSpPr txBox="1"/>
            <p:nvPr/>
          </p:nvSpPr>
          <p:spPr>
            <a:xfrm>
              <a:off x="132929" y="5370928"/>
              <a:ext cx="1296144" cy="307777"/>
            </a:xfrm>
            <a:prstGeom prst="rect">
              <a:avLst/>
            </a:prstGeom>
            <a:noFill/>
          </p:spPr>
          <p:txBody>
            <a:bodyPr wrap="square" rtlCol="0">
              <a:spAutoFit/>
            </a:bodyPr>
            <a:lstStyle/>
            <a:p>
              <a:r>
                <a:rPr lang="es-MX" sz="1400" dirty="0">
                  <a:solidFill>
                    <a:srgbClr val="9D2449"/>
                  </a:solidFill>
                </a:rPr>
                <a:t>Actividades</a:t>
              </a:r>
            </a:p>
          </p:txBody>
        </p:sp>
      </p:grpSp>
      <p:sp>
        <p:nvSpPr>
          <p:cNvPr id="74" name="73 CuadroTexto"/>
          <p:cNvSpPr txBox="1"/>
          <p:nvPr/>
        </p:nvSpPr>
        <p:spPr>
          <a:xfrm>
            <a:off x="7405737" y="2163564"/>
            <a:ext cx="4176464" cy="430887"/>
          </a:xfrm>
          <a:prstGeom prst="rect">
            <a:avLst/>
          </a:prstGeom>
          <a:noFill/>
        </p:spPr>
        <p:txBody>
          <a:bodyPr wrap="square" rtlCol="0">
            <a:spAutoFit/>
          </a:bodyPr>
          <a:lstStyle/>
          <a:p>
            <a:pPr algn="ctr"/>
            <a:r>
              <a:rPr lang="es-MX" dirty="0">
                <a:solidFill>
                  <a:schemeClr val="accent2">
                    <a:lumMod val="50000"/>
                  </a:schemeClr>
                </a:solidFill>
              </a:rPr>
              <a:t>Sintaxis del Resumen Narrativo</a:t>
            </a:r>
          </a:p>
        </p:txBody>
      </p:sp>
      <p:sp>
        <p:nvSpPr>
          <p:cNvPr id="80" name="79 CuadroTexto"/>
          <p:cNvSpPr txBox="1"/>
          <p:nvPr/>
        </p:nvSpPr>
        <p:spPr>
          <a:xfrm>
            <a:off x="7549753" y="6502542"/>
            <a:ext cx="5161706" cy="246221"/>
          </a:xfrm>
          <a:prstGeom prst="rect">
            <a:avLst/>
          </a:prstGeom>
          <a:noFill/>
        </p:spPr>
        <p:txBody>
          <a:bodyPr wrap="square" rtlCol="0">
            <a:spAutoFit/>
          </a:bodyPr>
          <a:lstStyle/>
          <a:p>
            <a:r>
              <a:rPr lang="es-MX" sz="1000" dirty="0"/>
              <a:t>Fuente: Secretaría de Hacienda y Crédito Público</a:t>
            </a:r>
          </a:p>
        </p:txBody>
      </p:sp>
    </p:spTree>
    <p:extLst>
      <p:ext uri="{BB962C8B-B14F-4D97-AF65-F5344CB8AC3E}">
        <p14:creationId xmlns:p14="http://schemas.microsoft.com/office/powerpoint/2010/main" val="42022234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7380</TotalTime>
  <Words>3481</Words>
  <Application>Microsoft Office PowerPoint</Application>
  <PresentationFormat>Personalizado</PresentationFormat>
  <Paragraphs>313</Paragraphs>
  <Slides>57</Slides>
  <Notes>57</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Cueto</dc:creator>
  <cp:lastModifiedBy>Liliana</cp:lastModifiedBy>
  <cp:revision>336</cp:revision>
  <cp:lastPrinted>2020-06-29T17:32:59Z</cp:lastPrinted>
  <dcterms:created xsi:type="dcterms:W3CDTF">2019-08-13T14:54:25Z</dcterms:created>
  <dcterms:modified xsi:type="dcterms:W3CDTF">2021-09-03T22:01:18Z</dcterms:modified>
</cp:coreProperties>
</file>